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72" r:id="rId2"/>
    <p:sldId id="273" r:id="rId3"/>
    <p:sldId id="325" r:id="rId4"/>
    <p:sldId id="281" r:id="rId5"/>
    <p:sldId id="366" r:id="rId6"/>
    <p:sldId id="328" r:id="rId7"/>
    <p:sldId id="342" r:id="rId8"/>
    <p:sldId id="375" r:id="rId9"/>
    <p:sldId id="337" r:id="rId10"/>
    <p:sldId id="376" r:id="rId11"/>
    <p:sldId id="377" r:id="rId12"/>
    <p:sldId id="338" r:id="rId13"/>
    <p:sldId id="378" r:id="rId14"/>
    <p:sldId id="367" r:id="rId15"/>
    <p:sldId id="368" r:id="rId16"/>
    <p:sldId id="369" r:id="rId17"/>
    <p:sldId id="370" r:id="rId18"/>
    <p:sldId id="348" r:id="rId19"/>
    <p:sldId id="371" r:id="rId20"/>
    <p:sldId id="380" r:id="rId21"/>
    <p:sldId id="372" r:id="rId22"/>
    <p:sldId id="379" r:id="rId23"/>
    <p:sldId id="373" r:id="rId24"/>
    <p:sldId id="381" r:id="rId25"/>
    <p:sldId id="359" r:id="rId26"/>
    <p:sldId id="317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5F76A0-EFC3-1B3E-0C23-8360475B8F98}" name="ECAMA - ECONOMIST" initials="EE" userId="8bcb6e9b3344484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00"/>
    <a:srgbClr val="226C3B"/>
    <a:srgbClr val="2F5233"/>
    <a:srgbClr val="EFC203"/>
    <a:srgbClr val="08313A"/>
    <a:srgbClr val="ECF87F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86559" autoAdjust="0"/>
  </p:normalViewPr>
  <p:slideViewPr>
    <p:cSldViewPr snapToGrid="0">
      <p:cViewPr varScale="1">
        <p:scale>
          <a:sx n="64" d="100"/>
          <a:sy n="64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5DA5DA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AB-0B4F-8D75-176F2855D1F1}"/>
              </c:ext>
            </c:extLst>
          </c:dPt>
          <c:dPt>
            <c:idx val="1"/>
            <c:bubble3D val="0"/>
            <c:spPr>
              <a:solidFill>
                <a:srgbClr val="FAA43A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AB-0B4F-8D75-176F2855D1F1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AB-0B4F-8D75-176F2855D1F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4AB-0B4F-8D75-176F2855D1F1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Tobacco leaf</c:v>
                </c:pt>
                <c:pt idx="1">
                  <c:v>All other exports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52.54</c:v>
                </c:pt>
                <c:pt idx="1">
                  <c:v>47.46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AB-0B4F-8D75-176F2855D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0.png"/><Relationship Id="rId1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5382B-2515-4F91-BBE0-46E86721D4A6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42D8D1-1DCD-432E-95EF-C51E628DAE1D}">
      <dgm:prSet custT="1"/>
      <dgm:spPr/>
      <dgm:t>
        <a:bodyPr/>
        <a:lstStyle/>
        <a:p>
          <a:pPr>
            <a:lnSpc>
              <a:spcPct val="100000"/>
            </a:lnSpc>
            <a:buFont typeface="+mj-lt"/>
            <a:buAutoNum type="arabicPeriod"/>
          </a:pPr>
          <a:r>
            <a:rPr lang="en-GB" sz="1400" dirty="0">
              <a:latin typeface="Book Antiqua" panose="02040602050305030304" pitchFamily="18" charset="0"/>
            </a:rPr>
            <a:t>Weak protections impose real economic costs</a:t>
          </a:r>
          <a:endParaRPr lang="en-US" sz="14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B9B4BF7F-942C-400E-BAA4-B30ED7DCD656}" type="parTrans" cxnId="{62DBA2A1-29C5-4FA6-AC0A-771C6DDDBF69}">
      <dgm:prSet/>
      <dgm:spPr/>
      <dgm:t>
        <a:bodyPr/>
        <a:lstStyle/>
        <a:p>
          <a:endParaRPr lang="en-US"/>
        </a:p>
      </dgm:t>
    </dgm:pt>
    <dgm:pt modelId="{CA9F4342-D8B6-44B5-8FE2-756C34A4BEF2}" type="sibTrans" cxnId="{62DBA2A1-29C5-4FA6-AC0A-771C6DDDBF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89500DE-5826-40B2-8C0B-8FC6B70FC7FD}">
      <dgm:prSet custT="1"/>
      <dgm:spPr/>
      <dgm:t>
        <a:bodyPr/>
        <a:lstStyle/>
        <a:p>
          <a:pPr>
            <a:lnSpc>
              <a:spcPct val="100000"/>
            </a:lnSpc>
            <a:buFont typeface="+mj-lt"/>
            <a:buAutoNum type="arabicPeriod"/>
          </a:pPr>
          <a:r>
            <a:rPr lang="en-GB" sz="1400" dirty="0">
              <a:latin typeface="Book Antiqua" panose="02040602050305030304" pitchFamily="18" charset="0"/>
            </a:rPr>
            <a:t>Prevention is cheaper than remediation</a:t>
          </a:r>
          <a:endParaRPr lang="en-US" sz="14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29F98370-6665-40E3-A1E1-0FDB1CDEFA48}" type="parTrans" cxnId="{A9BB1F90-45F9-44B8-A643-B8610645958A}">
      <dgm:prSet/>
      <dgm:spPr/>
      <dgm:t>
        <a:bodyPr/>
        <a:lstStyle/>
        <a:p>
          <a:endParaRPr lang="en-US"/>
        </a:p>
      </dgm:t>
    </dgm:pt>
    <dgm:pt modelId="{DDEEA4F5-5BAC-4306-95DF-DBFD366BF20C}" type="sibTrans" cxnId="{A9BB1F90-45F9-44B8-A643-B861064595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5F3FF44-149E-4FC3-939F-560492C87737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US" sz="1400" dirty="0">
              <a:solidFill>
                <a:srgbClr val="1B1F23"/>
              </a:solidFill>
              <a:latin typeface="Calibri" pitchFamily="34" charset="0"/>
              <a:ea typeface="Calibri" pitchFamily="34" charset="-122"/>
              <a:cs typeface="Calibri" pitchFamily="34" charset="-120"/>
            </a:rPr>
            <a:t>SME enablement thru advisory services; shared reporting tools; phased compliance for smaller firms increases growth.</a:t>
          </a:r>
          <a:endParaRPr lang="en-US" sz="14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5E5D5685-9BB3-4961-8CA4-D5015BC7FDB8}" type="parTrans" cxnId="{53D92FD8-13AF-4F30-A18C-74A40B40CC51}">
      <dgm:prSet/>
      <dgm:spPr/>
      <dgm:t>
        <a:bodyPr/>
        <a:lstStyle/>
        <a:p>
          <a:endParaRPr lang="en-US"/>
        </a:p>
      </dgm:t>
    </dgm:pt>
    <dgm:pt modelId="{AAA32ACD-88DB-44B7-AAE9-0FE207D67D41}" type="sibTrans" cxnId="{53D92FD8-13AF-4F30-A18C-74A40B40CC5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6356ED-6AF5-43EB-881D-8450EBB0A920}">
      <dgm:prSet custT="1"/>
      <dgm:spPr/>
      <dgm:t>
        <a:bodyPr/>
        <a:lstStyle/>
        <a:p>
          <a:pPr>
            <a:lnSpc>
              <a:spcPct val="100000"/>
            </a:lnSpc>
            <a:buFont typeface="+mj-lt"/>
            <a:buAutoNum type="arabicPeriod"/>
          </a:pPr>
          <a:r>
            <a:rPr lang="en-GB" sz="1400" dirty="0" err="1">
              <a:latin typeface="Book Antiqua" panose="02040602050305030304" pitchFamily="18" charset="0"/>
            </a:rPr>
            <a:t>mHREDD</a:t>
          </a:r>
          <a:r>
            <a:rPr lang="en-GB" sz="1400" dirty="0">
              <a:latin typeface="Book Antiqua" panose="02040602050305030304" pitchFamily="18" charset="0"/>
            </a:rPr>
            <a:t> improves investor confidence and market access</a:t>
          </a:r>
          <a:endParaRPr lang="en-US" sz="14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A1228F91-39C1-44D5-B904-3F7319E701EC}" type="parTrans" cxnId="{4C5A0323-03B2-4A84-AE08-A838671D8544}">
      <dgm:prSet/>
      <dgm:spPr/>
      <dgm:t>
        <a:bodyPr/>
        <a:lstStyle/>
        <a:p>
          <a:endParaRPr lang="en-US"/>
        </a:p>
      </dgm:t>
    </dgm:pt>
    <dgm:pt modelId="{5935D037-C211-4488-99CD-9E0B9E49E429}" type="sibTrans" cxnId="{4C5A0323-03B2-4A84-AE08-A838671D854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16C2B9-51EF-4284-ADCB-AE04F6A10933}">
      <dgm:prSet custT="1"/>
      <dgm:spPr/>
      <dgm:t>
        <a:bodyPr/>
        <a:lstStyle/>
        <a:p>
          <a:pPr>
            <a:lnSpc>
              <a:spcPct val="100000"/>
            </a:lnSpc>
            <a:buFont typeface="+mj-lt"/>
            <a:buAutoNum type="arabicPeriod"/>
          </a:pPr>
          <a:r>
            <a:rPr lang="en-GB" sz="1400" dirty="0">
              <a:latin typeface="Book Antiqua" panose="02040602050305030304" pitchFamily="18" charset="0"/>
            </a:rPr>
            <a:t>Inclusive frameworks support SMEs and social stability</a:t>
          </a:r>
          <a:endParaRPr lang="en-US" sz="14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9AE2B5C8-9ABB-4590-8B27-B4267F62ADA9}" type="parTrans" cxnId="{1216141C-7B0B-479A-A935-7C92517D8A49}">
      <dgm:prSet/>
      <dgm:spPr/>
      <dgm:t>
        <a:bodyPr/>
        <a:lstStyle/>
        <a:p>
          <a:endParaRPr lang="en-US"/>
        </a:p>
      </dgm:t>
    </dgm:pt>
    <dgm:pt modelId="{54990683-3AE4-4CB0-BEB6-88601343C669}" type="sibTrans" cxnId="{1216141C-7B0B-479A-A935-7C92517D8A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8B38180-B26B-44D7-A1B7-927F67682662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GB" sz="1400" dirty="0">
              <a:latin typeface="Book Antiqua" panose="02040602050305030304" pitchFamily="18" charset="0"/>
            </a:rPr>
            <a:t>Mandatory human rights and environmental due diligence is not anti-business—it is pro-development, pro-stability, and pro-growth.”</a:t>
          </a:r>
          <a:endParaRPr lang="en-US" sz="14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BEA6220C-EB90-4210-BF20-4E47BB5ED42E}" type="parTrans" cxnId="{B0DB830D-ADE9-45FA-BDB9-49A57BA1958A}">
      <dgm:prSet/>
      <dgm:spPr/>
      <dgm:t>
        <a:bodyPr/>
        <a:lstStyle/>
        <a:p>
          <a:endParaRPr lang="en-US"/>
        </a:p>
      </dgm:t>
    </dgm:pt>
    <dgm:pt modelId="{9C790DE4-1EFC-4B19-A5A8-D1D49869336F}" type="sibTrans" cxnId="{B0DB830D-ADE9-45FA-BDB9-49A57BA195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3B6987-166B-44EB-9723-BC36A438E813}">
      <dgm:prSet custT="1"/>
      <dgm:spPr/>
      <dgm:t>
        <a:bodyPr/>
        <a:lstStyle/>
        <a:p>
          <a:pPr>
            <a:lnSpc>
              <a:spcPct val="100000"/>
            </a:lnSpc>
            <a:buFont typeface="+mj-lt"/>
            <a:buAutoNum type="arabicPeriod"/>
          </a:pPr>
          <a:r>
            <a:rPr lang="en-GB" sz="1400" dirty="0">
              <a:latin typeface="Book Antiqua" panose="02040602050305030304" pitchFamily="18" charset="0"/>
            </a:rPr>
            <a:t>Public finance benefits are substantial</a:t>
          </a:r>
          <a:endParaRPr lang="en-US" sz="140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7FE901EA-7773-4188-8EF7-5378AADA3699}" type="parTrans" cxnId="{5863AB70-7E19-4369-AAC8-C710E16BC6D9}">
      <dgm:prSet/>
      <dgm:spPr/>
      <dgm:t>
        <a:bodyPr/>
        <a:lstStyle/>
        <a:p>
          <a:endParaRPr lang="en-US"/>
        </a:p>
      </dgm:t>
    </dgm:pt>
    <dgm:pt modelId="{D7D740CE-320E-40BB-B6C6-AB6A98C5C2C0}" type="sibTrans" cxnId="{5863AB70-7E19-4369-AAC8-C710E16BC6D9}">
      <dgm:prSet/>
      <dgm:spPr/>
      <dgm:t>
        <a:bodyPr/>
        <a:lstStyle/>
        <a:p>
          <a:endParaRPr lang="en-US"/>
        </a:p>
      </dgm:t>
    </dgm:pt>
    <dgm:pt modelId="{5689294F-B293-4398-8C3C-D88943DCA69B}" type="pres">
      <dgm:prSet presAssocID="{AF35382B-2515-4F91-BBE0-46E86721D4A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C85C4E-BC08-4C89-96F6-F95F85050ADC}" type="pres">
      <dgm:prSet presAssocID="{AF35382B-2515-4F91-BBE0-46E86721D4A6}" presName="container" presStyleCnt="0">
        <dgm:presLayoutVars>
          <dgm:dir/>
          <dgm:resizeHandles val="exact"/>
        </dgm:presLayoutVars>
      </dgm:prSet>
      <dgm:spPr/>
    </dgm:pt>
    <dgm:pt modelId="{291B1026-5B12-45A0-9A61-05C81D47A9B6}" type="pres">
      <dgm:prSet presAssocID="{B642D8D1-1DCD-432E-95EF-C51E628DAE1D}" presName="compNode" presStyleCnt="0"/>
      <dgm:spPr/>
    </dgm:pt>
    <dgm:pt modelId="{4B8D4E6A-5F05-466D-9F5D-FD327B9351E0}" type="pres">
      <dgm:prSet presAssocID="{B642D8D1-1DCD-432E-95EF-C51E628DAE1D}" presName="iconBgRect" presStyleLbl="bgShp" presStyleIdx="0" presStyleCnt="7"/>
      <dgm:spPr>
        <a:solidFill>
          <a:srgbClr val="007500"/>
        </a:solidFill>
        <a:ln>
          <a:solidFill>
            <a:srgbClr val="007500"/>
          </a:solidFill>
        </a:ln>
      </dgm:spPr>
    </dgm:pt>
    <dgm:pt modelId="{7B62D03A-36B0-4BB9-B9B9-59E43BF80997}" type="pres">
      <dgm:prSet presAssocID="{B642D8D1-1DCD-432E-95EF-C51E628DAE1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solidFill>
            <a:srgbClr val="FFC000"/>
          </a:solidFill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5C3E2F2-C36A-473E-813F-A6A884139808}" type="pres">
      <dgm:prSet presAssocID="{B642D8D1-1DCD-432E-95EF-C51E628DAE1D}" presName="spaceRect" presStyleCnt="0"/>
      <dgm:spPr/>
    </dgm:pt>
    <dgm:pt modelId="{116B6E62-A3B9-4EF3-BB6D-B41BFB2DC77C}" type="pres">
      <dgm:prSet presAssocID="{B642D8D1-1DCD-432E-95EF-C51E628DAE1D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8D455B5-75C2-457D-B815-86DD1272C5CF}" type="pres">
      <dgm:prSet presAssocID="{CA9F4342-D8B6-44B5-8FE2-756C34A4BEF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E3EAD78-BFB6-4189-BC66-2BD64BF6823F}" type="pres">
      <dgm:prSet presAssocID="{889500DE-5826-40B2-8C0B-8FC6B70FC7FD}" presName="compNode" presStyleCnt="0"/>
      <dgm:spPr/>
    </dgm:pt>
    <dgm:pt modelId="{635E47BB-D996-4155-ACFC-D66F6A00D2F3}" type="pres">
      <dgm:prSet presAssocID="{889500DE-5826-40B2-8C0B-8FC6B70FC7FD}" presName="iconBgRect" presStyleLbl="bgShp" presStyleIdx="1" presStyleCnt="7"/>
      <dgm:spPr>
        <a:solidFill>
          <a:srgbClr val="007500"/>
        </a:solidFill>
        <a:ln>
          <a:solidFill>
            <a:srgbClr val="007500"/>
          </a:solidFill>
        </a:ln>
      </dgm:spPr>
    </dgm:pt>
    <dgm:pt modelId="{709AA120-973A-4785-922F-604B7074C5F6}" type="pres">
      <dgm:prSet presAssocID="{889500DE-5826-40B2-8C0B-8FC6B70FC7F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CB4C174-54AF-4F9C-B6F6-4B9E2350AFC6}" type="pres">
      <dgm:prSet presAssocID="{889500DE-5826-40B2-8C0B-8FC6B70FC7FD}" presName="spaceRect" presStyleCnt="0"/>
      <dgm:spPr/>
    </dgm:pt>
    <dgm:pt modelId="{9CF9D0E1-3D67-4987-9AAA-3661DF038875}" type="pres">
      <dgm:prSet presAssocID="{889500DE-5826-40B2-8C0B-8FC6B70FC7FD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848A3CC-1363-4B1F-BC33-B043D1A2A8E1}" type="pres">
      <dgm:prSet presAssocID="{DDEEA4F5-5BAC-4306-95DF-DBFD366BF2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3264778-4CB3-473F-998F-533DF6601A71}" type="pres">
      <dgm:prSet presAssocID="{A5F3FF44-149E-4FC3-939F-560492C87737}" presName="compNode" presStyleCnt="0"/>
      <dgm:spPr/>
    </dgm:pt>
    <dgm:pt modelId="{DD03D159-6351-4108-A898-CEB034F93481}" type="pres">
      <dgm:prSet presAssocID="{A5F3FF44-149E-4FC3-939F-560492C87737}" presName="iconBgRect" presStyleLbl="bgShp" presStyleIdx="2" presStyleCnt="7"/>
      <dgm:spPr>
        <a:solidFill>
          <a:srgbClr val="007500"/>
        </a:solidFill>
        <a:ln>
          <a:solidFill>
            <a:srgbClr val="007500"/>
          </a:solidFill>
        </a:ln>
      </dgm:spPr>
    </dgm:pt>
    <dgm:pt modelId="{24DE9F82-989A-402D-AC75-D4B2C7BFF372}" type="pres">
      <dgm:prSet presAssocID="{A5F3FF44-149E-4FC3-939F-560492C8773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0791143-AF00-4D9D-91ED-F468A8BCBE8B}" type="pres">
      <dgm:prSet presAssocID="{A5F3FF44-149E-4FC3-939F-560492C87737}" presName="spaceRect" presStyleCnt="0"/>
      <dgm:spPr/>
    </dgm:pt>
    <dgm:pt modelId="{D9EE7B16-543C-4015-BA82-72BF84940D0D}" type="pres">
      <dgm:prSet presAssocID="{A5F3FF44-149E-4FC3-939F-560492C87737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23F7946-4691-4D9F-85E0-423739AC9275}" type="pres">
      <dgm:prSet presAssocID="{AAA32ACD-88DB-44B7-AAE9-0FE207D67D4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E0E8CF-E24E-41FB-9FBF-133C8CC4D948}" type="pres">
      <dgm:prSet presAssocID="{DF6356ED-6AF5-43EB-881D-8450EBB0A920}" presName="compNode" presStyleCnt="0"/>
      <dgm:spPr/>
    </dgm:pt>
    <dgm:pt modelId="{04C998BE-22CC-4F3C-A26A-AA2D2DB44BCE}" type="pres">
      <dgm:prSet presAssocID="{DF6356ED-6AF5-43EB-881D-8450EBB0A920}" presName="iconBgRect" presStyleLbl="bgShp" presStyleIdx="3" presStyleCnt="7"/>
      <dgm:spPr>
        <a:solidFill>
          <a:srgbClr val="007500"/>
        </a:solidFill>
        <a:ln>
          <a:solidFill>
            <a:srgbClr val="007500"/>
          </a:solidFill>
        </a:ln>
      </dgm:spPr>
    </dgm:pt>
    <dgm:pt modelId="{EAF0F89B-F1CA-4376-8A47-E4FD44DF932E}" type="pres">
      <dgm:prSet presAssocID="{DF6356ED-6AF5-43EB-881D-8450EBB0A92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2CD5BCE-C5E7-49B6-9397-9040A387CB5B}" type="pres">
      <dgm:prSet presAssocID="{DF6356ED-6AF5-43EB-881D-8450EBB0A920}" presName="spaceRect" presStyleCnt="0"/>
      <dgm:spPr/>
    </dgm:pt>
    <dgm:pt modelId="{82F06476-78A6-4A65-A9B0-A1E855252012}" type="pres">
      <dgm:prSet presAssocID="{DF6356ED-6AF5-43EB-881D-8450EBB0A920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AF05D56-76CA-4FCA-BD57-0A289FE8A2B6}" type="pres">
      <dgm:prSet presAssocID="{5935D037-C211-4488-99CD-9E0B9E49E42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2813B2-6480-4964-AE25-21C2A0545204}" type="pres">
      <dgm:prSet presAssocID="{0B16C2B9-51EF-4284-ADCB-AE04F6A10933}" presName="compNode" presStyleCnt="0"/>
      <dgm:spPr/>
    </dgm:pt>
    <dgm:pt modelId="{4CC4854F-1F84-478B-BACC-1D3E23B476B5}" type="pres">
      <dgm:prSet presAssocID="{0B16C2B9-51EF-4284-ADCB-AE04F6A10933}" presName="iconBgRect" presStyleLbl="bgShp" presStyleIdx="4" presStyleCnt="7"/>
      <dgm:spPr>
        <a:solidFill>
          <a:srgbClr val="007500"/>
        </a:solidFill>
        <a:ln>
          <a:solidFill>
            <a:srgbClr val="007500"/>
          </a:solidFill>
        </a:ln>
      </dgm:spPr>
    </dgm:pt>
    <dgm:pt modelId="{9E49E623-9447-4E54-8C23-D61FFD6ED2BC}" type="pres">
      <dgm:prSet presAssocID="{0B16C2B9-51EF-4284-ADCB-AE04F6A1093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43A762AA-5529-4EA1-A0C0-AA3A6890219B}" type="pres">
      <dgm:prSet presAssocID="{0B16C2B9-51EF-4284-ADCB-AE04F6A10933}" presName="spaceRect" presStyleCnt="0"/>
      <dgm:spPr/>
    </dgm:pt>
    <dgm:pt modelId="{39264F0B-CADE-4841-8112-20A7E7CB48B4}" type="pres">
      <dgm:prSet presAssocID="{0B16C2B9-51EF-4284-ADCB-AE04F6A10933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386247A-23B9-47A9-B791-8D95F010477E}" type="pres">
      <dgm:prSet presAssocID="{54990683-3AE4-4CB0-BEB6-88601343C66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A542E1-1F64-480B-9E6A-5366CA790F01}" type="pres">
      <dgm:prSet presAssocID="{78B38180-B26B-44D7-A1B7-927F67682662}" presName="compNode" presStyleCnt="0"/>
      <dgm:spPr/>
    </dgm:pt>
    <dgm:pt modelId="{7E06AFB6-79F9-48C3-96E0-60A626F10388}" type="pres">
      <dgm:prSet presAssocID="{78B38180-B26B-44D7-A1B7-927F67682662}" presName="iconBgRect" presStyleLbl="bgShp" presStyleIdx="5" presStyleCnt="7"/>
      <dgm:spPr>
        <a:solidFill>
          <a:srgbClr val="007500"/>
        </a:solidFill>
        <a:ln>
          <a:solidFill>
            <a:srgbClr val="007500"/>
          </a:solidFill>
        </a:ln>
      </dgm:spPr>
    </dgm:pt>
    <dgm:pt modelId="{6FE80968-0445-4CDA-8469-BA54D24D6CAA}" type="pres">
      <dgm:prSet presAssocID="{78B38180-B26B-44D7-A1B7-927F67682662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7A677C52-9E6B-4AD3-8B24-270EDA7D727D}" type="pres">
      <dgm:prSet presAssocID="{78B38180-B26B-44D7-A1B7-927F67682662}" presName="spaceRect" presStyleCnt="0"/>
      <dgm:spPr/>
    </dgm:pt>
    <dgm:pt modelId="{F5BEA22C-F762-4A8A-95ED-CA9ED757FFA9}" type="pres">
      <dgm:prSet presAssocID="{78B38180-B26B-44D7-A1B7-927F67682662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C8F9945-3577-4D72-AA64-041BCD6F5971}" type="pres">
      <dgm:prSet presAssocID="{9C790DE4-1EFC-4B19-A5A8-D1D49869336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6D8A29-65BD-49B2-8796-DA3CCA9229EB}" type="pres">
      <dgm:prSet presAssocID="{F93B6987-166B-44EB-9723-BC36A438E813}" presName="compNode" presStyleCnt="0"/>
      <dgm:spPr/>
    </dgm:pt>
    <dgm:pt modelId="{A030B1EC-87B3-4837-95B4-2968BFEE4F3B}" type="pres">
      <dgm:prSet presAssocID="{F93B6987-166B-44EB-9723-BC36A438E813}" presName="iconBgRect" presStyleLbl="bgShp" presStyleIdx="6" presStyleCnt="7"/>
      <dgm:spPr>
        <a:solidFill>
          <a:srgbClr val="007500"/>
        </a:solidFill>
        <a:ln>
          <a:solidFill>
            <a:srgbClr val="007500"/>
          </a:solidFill>
        </a:ln>
      </dgm:spPr>
    </dgm:pt>
    <dgm:pt modelId="{AF6869F3-FE76-4498-96E6-25D58EB49571}" type="pres">
      <dgm:prSet presAssocID="{F93B6987-166B-44EB-9723-BC36A438E81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DB65EE43-311C-44B3-9845-867BC7EB393D}" type="pres">
      <dgm:prSet presAssocID="{F93B6987-166B-44EB-9723-BC36A438E813}" presName="spaceRect" presStyleCnt="0"/>
      <dgm:spPr/>
    </dgm:pt>
    <dgm:pt modelId="{5E003151-88DD-4980-AAB5-15B2F32D09C4}" type="pres">
      <dgm:prSet presAssocID="{F93B6987-166B-44EB-9723-BC36A438E813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C3969D-F2C7-42FA-B1CE-E305BB1A4290}" type="presOf" srcId="{DDEEA4F5-5BAC-4306-95DF-DBFD366BF20C}" destId="{7848A3CC-1363-4B1F-BC33-B043D1A2A8E1}" srcOrd="0" destOrd="0" presId="urn:microsoft.com/office/officeart/2018/2/layout/IconCircleList"/>
    <dgm:cxn modelId="{4DA49D54-5E6E-43AC-8353-E56F0576289E}" type="presOf" srcId="{B642D8D1-1DCD-432E-95EF-C51E628DAE1D}" destId="{116B6E62-A3B9-4EF3-BB6D-B41BFB2DC77C}" srcOrd="0" destOrd="0" presId="urn:microsoft.com/office/officeart/2018/2/layout/IconCircleList"/>
    <dgm:cxn modelId="{48557422-C507-4B4E-82C4-C58AF0ABCB98}" type="presOf" srcId="{0B16C2B9-51EF-4284-ADCB-AE04F6A10933}" destId="{39264F0B-CADE-4841-8112-20A7E7CB48B4}" srcOrd="0" destOrd="0" presId="urn:microsoft.com/office/officeart/2018/2/layout/IconCircleList"/>
    <dgm:cxn modelId="{1216141C-7B0B-479A-A935-7C92517D8A49}" srcId="{AF35382B-2515-4F91-BBE0-46E86721D4A6}" destId="{0B16C2B9-51EF-4284-ADCB-AE04F6A10933}" srcOrd="4" destOrd="0" parTransId="{9AE2B5C8-9ABB-4590-8B27-B4267F62ADA9}" sibTransId="{54990683-3AE4-4CB0-BEB6-88601343C669}"/>
    <dgm:cxn modelId="{9D5CA240-FA19-467E-B3D6-D798630B63A1}" type="presOf" srcId="{AF35382B-2515-4F91-BBE0-46E86721D4A6}" destId="{5689294F-B293-4398-8C3C-D88943DCA69B}" srcOrd="0" destOrd="0" presId="urn:microsoft.com/office/officeart/2018/2/layout/IconCircleList"/>
    <dgm:cxn modelId="{4C5A0323-03B2-4A84-AE08-A838671D8544}" srcId="{AF35382B-2515-4F91-BBE0-46E86721D4A6}" destId="{DF6356ED-6AF5-43EB-881D-8450EBB0A920}" srcOrd="3" destOrd="0" parTransId="{A1228F91-39C1-44D5-B904-3F7319E701EC}" sibTransId="{5935D037-C211-4488-99CD-9E0B9E49E429}"/>
    <dgm:cxn modelId="{5863AB70-7E19-4369-AAC8-C710E16BC6D9}" srcId="{AF35382B-2515-4F91-BBE0-46E86721D4A6}" destId="{F93B6987-166B-44EB-9723-BC36A438E813}" srcOrd="6" destOrd="0" parTransId="{7FE901EA-7773-4188-8EF7-5378AADA3699}" sibTransId="{D7D740CE-320E-40BB-B6C6-AB6A98C5C2C0}"/>
    <dgm:cxn modelId="{D784DC47-5AD2-4A8A-A690-F980FCCB986B}" type="presOf" srcId="{9C790DE4-1EFC-4B19-A5A8-D1D49869336F}" destId="{CC8F9945-3577-4D72-AA64-041BCD6F5971}" srcOrd="0" destOrd="0" presId="urn:microsoft.com/office/officeart/2018/2/layout/IconCircleList"/>
    <dgm:cxn modelId="{53D92FD8-13AF-4F30-A18C-74A40B40CC51}" srcId="{AF35382B-2515-4F91-BBE0-46E86721D4A6}" destId="{A5F3FF44-149E-4FC3-939F-560492C87737}" srcOrd="2" destOrd="0" parTransId="{5E5D5685-9BB3-4961-8CA4-D5015BC7FDB8}" sibTransId="{AAA32ACD-88DB-44B7-AAE9-0FE207D67D41}"/>
    <dgm:cxn modelId="{E9A326A1-498A-4A13-8000-BE43AD728E70}" type="presOf" srcId="{CA9F4342-D8B6-44B5-8FE2-756C34A4BEF2}" destId="{B8D455B5-75C2-457D-B815-86DD1272C5CF}" srcOrd="0" destOrd="0" presId="urn:microsoft.com/office/officeart/2018/2/layout/IconCircleList"/>
    <dgm:cxn modelId="{B0DB830D-ADE9-45FA-BDB9-49A57BA1958A}" srcId="{AF35382B-2515-4F91-BBE0-46E86721D4A6}" destId="{78B38180-B26B-44D7-A1B7-927F67682662}" srcOrd="5" destOrd="0" parTransId="{BEA6220C-EB90-4210-BF20-4E47BB5ED42E}" sibTransId="{9C790DE4-1EFC-4B19-A5A8-D1D49869336F}"/>
    <dgm:cxn modelId="{B8826E57-C5E1-4D8A-8631-E33803D38787}" type="presOf" srcId="{AAA32ACD-88DB-44B7-AAE9-0FE207D67D41}" destId="{123F7946-4691-4D9F-85E0-423739AC9275}" srcOrd="0" destOrd="0" presId="urn:microsoft.com/office/officeart/2018/2/layout/IconCircleList"/>
    <dgm:cxn modelId="{62DBA2A1-29C5-4FA6-AC0A-771C6DDDBF69}" srcId="{AF35382B-2515-4F91-BBE0-46E86721D4A6}" destId="{B642D8D1-1DCD-432E-95EF-C51E628DAE1D}" srcOrd="0" destOrd="0" parTransId="{B9B4BF7F-942C-400E-BAA4-B30ED7DCD656}" sibTransId="{CA9F4342-D8B6-44B5-8FE2-756C34A4BEF2}"/>
    <dgm:cxn modelId="{A9BB1F90-45F9-44B8-A643-B8610645958A}" srcId="{AF35382B-2515-4F91-BBE0-46E86721D4A6}" destId="{889500DE-5826-40B2-8C0B-8FC6B70FC7FD}" srcOrd="1" destOrd="0" parTransId="{29F98370-6665-40E3-A1E1-0FDB1CDEFA48}" sibTransId="{DDEEA4F5-5BAC-4306-95DF-DBFD366BF20C}"/>
    <dgm:cxn modelId="{5D1B1F89-AD25-45DA-84F4-DD4C6344BC54}" type="presOf" srcId="{78B38180-B26B-44D7-A1B7-927F67682662}" destId="{F5BEA22C-F762-4A8A-95ED-CA9ED757FFA9}" srcOrd="0" destOrd="0" presId="urn:microsoft.com/office/officeart/2018/2/layout/IconCircleList"/>
    <dgm:cxn modelId="{0A634D82-D524-4C68-8253-A29F4C90F0B2}" type="presOf" srcId="{A5F3FF44-149E-4FC3-939F-560492C87737}" destId="{D9EE7B16-543C-4015-BA82-72BF84940D0D}" srcOrd="0" destOrd="0" presId="urn:microsoft.com/office/officeart/2018/2/layout/IconCircleList"/>
    <dgm:cxn modelId="{10656C05-B2E2-47C0-AD7A-667FB1407885}" type="presOf" srcId="{54990683-3AE4-4CB0-BEB6-88601343C669}" destId="{9386247A-23B9-47A9-B791-8D95F010477E}" srcOrd="0" destOrd="0" presId="urn:microsoft.com/office/officeart/2018/2/layout/IconCircleList"/>
    <dgm:cxn modelId="{2706302F-FC32-4DBE-8D64-D3F6B74EB98E}" type="presOf" srcId="{5935D037-C211-4488-99CD-9E0B9E49E429}" destId="{3AF05D56-76CA-4FCA-BD57-0A289FE8A2B6}" srcOrd="0" destOrd="0" presId="urn:microsoft.com/office/officeart/2018/2/layout/IconCircleList"/>
    <dgm:cxn modelId="{55BC0684-487B-41AE-8C1C-E1536BAB3E90}" type="presOf" srcId="{F93B6987-166B-44EB-9723-BC36A438E813}" destId="{5E003151-88DD-4980-AAB5-15B2F32D09C4}" srcOrd="0" destOrd="0" presId="urn:microsoft.com/office/officeart/2018/2/layout/IconCircleList"/>
    <dgm:cxn modelId="{29F2B073-7F13-472C-B8AB-15B67D1ED327}" type="presOf" srcId="{889500DE-5826-40B2-8C0B-8FC6B70FC7FD}" destId="{9CF9D0E1-3D67-4987-9AAA-3661DF038875}" srcOrd="0" destOrd="0" presId="urn:microsoft.com/office/officeart/2018/2/layout/IconCircleList"/>
    <dgm:cxn modelId="{D46F48F7-4B89-4BD6-A92C-8AA9FD5D8BC7}" type="presOf" srcId="{DF6356ED-6AF5-43EB-881D-8450EBB0A920}" destId="{82F06476-78A6-4A65-A9B0-A1E855252012}" srcOrd="0" destOrd="0" presId="urn:microsoft.com/office/officeart/2018/2/layout/IconCircleList"/>
    <dgm:cxn modelId="{CBC3271E-2459-4E5B-9430-B59B2EDCED35}" type="presParOf" srcId="{5689294F-B293-4398-8C3C-D88943DCA69B}" destId="{EAC85C4E-BC08-4C89-96F6-F95F85050ADC}" srcOrd="0" destOrd="0" presId="urn:microsoft.com/office/officeart/2018/2/layout/IconCircleList"/>
    <dgm:cxn modelId="{7981D94E-F8F1-4740-B88C-0358AA0FB269}" type="presParOf" srcId="{EAC85C4E-BC08-4C89-96F6-F95F85050ADC}" destId="{291B1026-5B12-45A0-9A61-05C81D47A9B6}" srcOrd="0" destOrd="0" presId="urn:microsoft.com/office/officeart/2018/2/layout/IconCircleList"/>
    <dgm:cxn modelId="{0861A423-15BE-4008-AC4E-0167F4FF5B8D}" type="presParOf" srcId="{291B1026-5B12-45A0-9A61-05C81D47A9B6}" destId="{4B8D4E6A-5F05-466D-9F5D-FD327B9351E0}" srcOrd="0" destOrd="0" presId="urn:microsoft.com/office/officeart/2018/2/layout/IconCircleList"/>
    <dgm:cxn modelId="{DEE013FB-456A-46DB-A20E-9298E4B4590D}" type="presParOf" srcId="{291B1026-5B12-45A0-9A61-05C81D47A9B6}" destId="{7B62D03A-36B0-4BB9-B9B9-59E43BF80997}" srcOrd="1" destOrd="0" presId="urn:microsoft.com/office/officeart/2018/2/layout/IconCircleList"/>
    <dgm:cxn modelId="{C9463143-A44F-4DCD-BAE8-F3B5B83CF231}" type="presParOf" srcId="{291B1026-5B12-45A0-9A61-05C81D47A9B6}" destId="{65C3E2F2-C36A-473E-813F-A6A884139808}" srcOrd="2" destOrd="0" presId="urn:microsoft.com/office/officeart/2018/2/layout/IconCircleList"/>
    <dgm:cxn modelId="{31DE8136-5E72-4812-8888-7362304D0458}" type="presParOf" srcId="{291B1026-5B12-45A0-9A61-05C81D47A9B6}" destId="{116B6E62-A3B9-4EF3-BB6D-B41BFB2DC77C}" srcOrd="3" destOrd="0" presId="urn:microsoft.com/office/officeart/2018/2/layout/IconCircleList"/>
    <dgm:cxn modelId="{04245140-AD53-4091-8BF4-77309B8BA721}" type="presParOf" srcId="{EAC85C4E-BC08-4C89-96F6-F95F85050ADC}" destId="{B8D455B5-75C2-457D-B815-86DD1272C5CF}" srcOrd="1" destOrd="0" presId="urn:microsoft.com/office/officeart/2018/2/layout/IconCircleList"/>
    <dgm:cxn modelId="{C003F336-4688-420F-B42E-943A4083D250}" type="presParOf" srcId="{EAC85C4E-BC08-4C89-96F6-F95F85050ADC}" destId="{4E3EAD78-BFB6-4189-BC66-2BD64BF6823F}" srcOrd="2" destOrd="0" presId="urn:microsoft.com/office/officeart/2018/2/layout/IconCircleList"/>
    <dgm:cxn modelId="{5991404E-6A88-4FB7-ABDB-63CC8A1EB5DA}" type="presParOf" srcId="{4E3EAD78-BFB6-4189-BC66-2BD64BF6823F}" destId="{635E47BB-D996-4155-ACFC-D66F6A00D2F3}" srcOrd="0" destOrd="0" presId="urn:microsoft.com/office/officeart/2018/2/layout/IconCircleList"/>
    <dgm:cxn modelId="{03BE7040-15EF-4991-BAB2-6E410F444A69}" type="presParOf" srcId="{4E3EAD78-BFB6-4189-BC66-2BD64BF6823F}" destId="{709AA120-973A-4785-922F-604B7074C5F6}" srcOrd="1" destOrd="0" presId="urn:microsoft.com/office/officeart/2018/2/layout/IconCircleList"/>
    <dgm:cxn modelId="{40BD0446-FE97-47AC-8415-1FB671FA3C18}" type="presParOf" srcId="{4E3EAD78-BFB6-4189-BC66-2BD64BF6823F}" destId="{6CB4C174-54AF-4F9C-B6F6-4B9E2350AFC6}" srcOrd="2" destOrd="0" presId="urn:microsoft.com/office/officeart/2018/2/layout/IconCircleList"/>
    <dgm:cxn modelId="{B262E311-7D59-4974-92E6-E4A5548B42A8}" type="presParOf" srcId="{4E3EAD78-BFB6-4189-BC66-2BD64BF6823F}" destId="{9CF9D0E1-3D67-4987-9AAA-3661DF038875}" srcOrd="3" destOrd="0" presId="urn:microsoft.com/office/officeart/2018/2/layout/IconCircleList"/>
    <dgm:cxn modelId="{29EF3923-4DCC-489D-AC10-6EE0858B72F4}" type="presParOf" srcId="{EAC85C4E-BC08-4C89-96F6-F95F85050ADC}" destId="{7848A3CC-1363-4B1F-BC33-B043D1A2A8E1}" srcOrd="3" destOrd="0" presId="urn:microsoft.com/office/officeart/2018/2/layout/IconCircleList"/>
    <dgm:cxn modelId="{877863C9-8CED-4B0C-82DF-355424954F9B}" type="presParOf" srcId="{EAC85C4E-BC08-4C89-96F6-F95F85050ADC}" destId="{33264778-4CB3-473F-998F-533DF6601A71}" srcOrd="4" destOrd="0" presId="urn:microsoft.com/office/officeart/2018/2/layout/IconCircleList"/>
    <dgm:cxn modelId="{6846CBA4-F198-40C7-9371-55A307B43727}" type="presParOf" srcId="{33264778-4CB3-473F-998F-533DF6601A71}" destId="{DD03D159-6351-4108-A898-CEB034F93481}" srcOrd="0" destOrd="0" presId="urn:microsoft.com/office/officeart/2018/2/layout/IconCircleList"/>
    <dgm:cxn modelId="{B6F08070-C19E-4089-B884-3813B95014C0}" type="presParOf" srcId="{33264778-4CB3-473F-998F-533DF6601A71}" destId="{24DE9F82-989A-402D-AC75-D4B2C7BFF372}" srcOrd="1" destOrd="0" presId="urn:microsoft.com/office/officeart/2018/2/layout/IconCircleList"/>
    <dgm:cxn modelId="{D097077B-D6E9-46CD-A882-DD4AD7376602}" type="presParOf" srcId="{33264778-4CB3-473F-998F-533DF6601A71}" destId="{A0791143-AF00-4D9D-91ED-F468A8BCBE8B}" srcOrd="2" destOrd="0" presId="urn:microsoft.com/office/officeart/2018/2/layout/IconCircleList"/>
    <dgm:cxn modelId="{108B61D7-CEF3-48F9-9409-F1C2AB0A8054}" type="presParOf" srcId="{33264778-4CB3-473F-998F-533DF6601A71}" destId="{D9EE7B16-543C-4015-BA82-72BF84940D0D}" srcOrd="3" destOrd="0" presId="urn:microsoft.com/office/officeart/2018/2/layout/IconCircleList"/>
    <dgm:cxn modelId="{449C56AD-21C8-446C-9D7E-3B329739562E}" type="presParOf" srcId="{EAC85C4E-BC08-4C89-96F6-F95F85050ADC}" destId="{123F7946-4691-4D9F-85E0-423739AC9275}" srcOrd="5" destOrd="0" presId="urn:microsoft.com/office/officeart/2018/2/layout/IconCircleList"/>
    <dgm:cxn modelId="{D71BB84C-7A4D-4CE4-873C-D19B6099791E}" type="presParOf" srcId="{EAC85C4E-BC08-4C89-96F6-F95F85050ADC}" destId="{06E0E8CF-E24E-41FB-9FBF-133C8CC4D948}" srcOrd="6" destOrd="0" presId="urn:microsoft.com/office/officeart/2018/2/layout/IconCircleList"/>
    <dgm:cxn modelId="{C95BAE97-6485-41AD-AD73-ACCF59B8D9D6}" type="presParOf" srcId="{06E0E8CF-E24E-41FB-9FBF-133C8CC4D948}" destId="{04C998BE-22CC-4F3C-A26A-AA2D2DB44BCE}" srcOrd="0" destOrd="0" presId="urn:microsoft.com/office/officeart/2018/2/layout/IconCircleList"/>
    <dgm:cxn modelId="{3910CCC4-7CC3-4890-AEFD-13A83AF86FCB}" type="presParOf" srcId="{06E0E8CF-E24E-41FB-9FBF-133C8CC4D948}" destId="{EAF0F89B-F1CA-4376-8A47-E4FD44DF932E}" srcOrd="1" destOrd="0" presId="urn:microsoft.com/office/officeart/2018/2/layout/IconCircleList"/>
    <dgm:cxn modelId="{C7034D47-1BA9-4D9B-A60E-B1391276B4C7}" type="presParOf" srcId="{06E0E8CF-E24E-41FB-9FBF-133C8CC4D948}" destId="{02CD5BCE-C5E7-49B6-9397-9040A387CB5B}" srcOrd="2" destOrd="0" presId="urn:microsoft.com/office/officeart/2018/2/layout/IconCircleList"/>
    <dgm:cxn modelId="{8DE397DD-CB2B-4C9E-A01A-3E396CD8E8B0}" type="presParOf" srcId="{06E0E8CF-E24E-41FB-9FBF-133C8CC4D948}" destId="{82F06476-78A6-4A65-A9B0-A1E855252012}" srcOrd="3" destOrd="0" presId="urn:microsoft.com/office/officeart/2018/2/layout/IconCircleList"/>
    <dgm:cxn modelId="{8B7CF30B-2CF7-4638-8603-EE08E0C2C95A}" type="presParOf" srcId="{EAC85C4E-BC08-4C89-96F6-F95F85050ADC}" destId="{3AF05D56-76CA-4FCA-BD57-0A289FE8A2B6}" srcOrd="7" destOrd="0" presId="urn:microsoft.com/office/officeart/2018/2/layout/IconCircleList"/>
    <dgm:cxn modelId="{6126A9B6-17AE-4B92-81B2-E3C2D1A4929F}" type="presParOf" srcId="{EAC85C4E-BC08-4C89-96F6-F95F85050ADC}" destId="{432813B2-6480-4964-AE25-21C2A0545204}" srcOrd="8" destOrd="0" presId="urn:microsoft.com/office/officeart/2018/2/layout/IconCircleList"/>
    <dgm:cxn modelId="{F93E2A0A-F1C0-4337-9A35-C25F035136CE}" type="presParOf" srcId="{432813B2-6480-4964-AE25-21C2A0545204}" destId="{4CC4854F-1F84-478B-BACC-1D3E23B476B5}" srcOrd="0" destOrd="0" presId="urn:microsoft.com/office/officeart/2018/2/layout/IconCircleList"/>
    <dgm:cxn modelId="{107FFAD2-D39B-4EE4-9BAF-873EC8F4422C}" type="presParOf" srcId="{432813B2-6480-4964-AE25-21C2A0545204}" destId="{9E49E623-9447-4E54-8C23-D61FFD6ED2BC}" srcOrd="1" destOrd="0" presId="urn:microsoft.com/office/officeart/2018/2/layout/IconCircleList"/>
    <dgm:cxn modelId="{353B92F8-CD0C-445C-B3AA-F626A3FF48C7}" type="presParOf" srcId="{432813B2-6480-4964-AE25-21C2A0545204}" destId="{43A762AA-5529-4EA1-A0C0-AA3A6890219B}" srcOrd="2" destOrd="0" presId="urn:microsoft.com/office/officeart/2018/2/layout/IconCircleList"/>
    <dgm:cxn modelId="{8F9E9867-AED9-4379-8A36-96394EC84743}" type="presParOf" srcId="{432813B2-6480-4964-AE25-21C2A0545204}" destId="{39264F0B-CADE-4841-8112-20A7E7CB48B4}" srcOrd="3" destOrd="0" presId="urn:microsoft.com/office/officeart/2018/2/layout/IconCircleList"/>
    <dgm:cxn modelId="{3B04E99B-328A-4CF9-BCFE-35699CBF3656}" type="presParOf" srcId="{EAC85C4E-BC08-4C89-96F6-F95F85050ADC}" destId="{9386247A-23B9-47A9-B791-8D95F010477E}" srcOrd="9" destOrd="0" presId="urn:microsoft.com/office/officeart/2018/2/layout/IconCircleList"/>
    <dgm:cxn modelId="{4FB8C9E1-688B-4BF9-A9D9-DC090D16B3AD}" type="presParOf" srcId="{EAC85C4E-BC08-4C89-96F6-F95F85050ADC}" destId="{6CA542E1-1F64-480B-9E6A-5366CA790F01}" srcOrd="10" destOrd="0" presId="urn:microsoft.com/office/officeart/2018/2/layout/IconCircleList"/>
    <dgm:cxn modelId="{A1762469-25FA-4E59-AF31-793AE71D387E}" type="presParOf" srcId="{6CA542E1-1F64-480B-9E6A-5366CA790F01}" destId="{7E06AFB6-79F9-48C3-96E0-60A626F10388}" srcOrd="0" destOrd="0" presId="urn:microsoft.com/office/officeart/2018/2/layout/IconCircleList"/>
    <dgm:cxn modelId="{FDF96A92-ECBA-48E8-8BC4-29098C6C0641}" type="presParOf" srcId="{6CA542E1-1F64-480B-9E6A-5366CA790F01}" destId="{6FE80968-0445-4CDA-8469-BA54D24D6CAA}" srcOrd="1" destOrd="0" presId="urn:microsoft.com/office/officeart/2018/2/layout/IconCircleList"/>
    <dgm:cxn modelId="{20933654-1884-4A3A-9A42-F643ED037706}" type="presParOf" srcId="{6CA542E1-1F64-480B-9E6A-5366CA790F01}" destId="{7A677C52-9E6B-4AD3-8B24-270EDA7D727D}" srcOrd="2" destOrd="0" presId="urn:microsoft.com/office/officeart/2018/2/layout/IconCircleList"/>
    <dgm:cxn modelId="{8B1322D0-4F46-4CE3-B610-B1935D5CE707}" type="presParOf" srcId="{6CA542E1-1F64-480B-9E6A-5366CA790F01}" destId="{F5BEA22C-F762-4A8A-95ED-CA9ED757FFA9}" srcOrd="3" destOrd="0" presId="urn:microsoft.com/office/officeart/2018/2/layout/IconCircleList"/>
    <dgm:cxn modelId="{14CBAF23-D1A7-448F-9276-D1CBE42250AF}" type="presParOf" srcId="{EAC85C4E-BC08-4C89-96F6-F95F85050ADC}" destId="{CC8F9945-3577-4D72-AA64-041BCD6F5971}" srcOrd="11" destOrd="0" presId="urn:microsoft.com/office/officeart/2018/2/layout/IconCircleList"/>
    <dgm:cxn modelId="{542C9303-0BF0-4ED5-9573-5A507254F9E2}" type="presParOf" srcId="{EAC85C4E-BC08-4C89-96F6-F95F85050ADC}" destId="{126D8A29-65BD-49B2-8796-DA3CCA9229EB}" srcOrd="12" destOrd="0" presId="urn:microsoft.com/office/officeart/2018/2/layout/IconCircleList"/>
    <dgm:cxn modelId="{21567641-7916-45FF-97A8-B45DBCAEE53A}" type="presParOf" srcId="{126D8A29-65BD-49B2-8796-DA3CCA9229EB}" destId="{A030B1EC-87B3-4837-95B4-2968BFEE4F3B}" srcOrd="0" destOrd="0" presId="urn:microsoft.com/office/officeart/2018/2/layout/IconCircleList"/>
    <dgm:cxn modelId="{86BAA425-ECA0-45B3-B127-B49A66387BC8}" type="presParOf" srcId="{126D8A29-65BD-49B2-8796-DA3CCA9229EB}" destId="{AF6869F3-FE76-4498-96E6-25D58EB49571}" srcOrd="1" destOrd="0" presId="urn:microsoft.com/office/officeart/2018/2/layout/IconCircleList"/>
    <dgm:cxn modelId="{70545689-FD4A-49F4-9E0D-127EA134F3B8}" type="presParOf" srcId="{126D8A29-65BD-49B2-8796-DA3CCA9229EB}" destId="{DB65EE43-311C-44B3-9845-867BC7EB393D}" srcOrd="2" destOrd="0" presId="urn:microsoft.com/office/officeart/2018/2/layout/IconCircleList"/>
    <dgm:cxn modelId="{3AA78C17-C1B7-4723-99FB-71C60496385C}" type="presParOf" srcId="{126D8A29-65BD-49B2-8796-DA3CCA9229EB}" destId="{5E003151-88DD-4980-AAB5-15B2F32D09C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B38870A-D823-4AB6-0A36-172BB2367D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FDEB1F-0D35-182C-31BC-C33EA7BCE9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E2ADC4-6735-42B6-A250-90E643C20B7D}" type="datetimeFigureOut">
              <a:rPr lang="en-US"/>
              <a:pPr>
                <a:defRPr/>
              </a:pPr>
              <a:t>2/6/2026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80B969D-4521-81DB-83CC-1CEADD346E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CD486BBD-4616-A676-75EB-42E0FEFF6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43A4B7-8031-62B6-4B03-A4C73DDCF4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8AEE76-CD27-FD6C-57FA-1B588846C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C43D1B-1E3C-4326-869E-F1798BE53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24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9E718A89-34EE-198F-3B1F-F3D6B5727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57D48F28-34FA-113A-5D8B-EDC36B91B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7247EC52-ED92-84F5-82A1-44A2795DB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DDEF26-E2CC-4115-9EB3-B7391EA4EE39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6940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AAE70D-603C-D424-9633-F7CCD2CC1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43A18F98-DF8A-75B1-5B5B-FA5B70925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18A67FB5-0D8D-1D73-696D-817B3080A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00B5FF2A-719B-1279-6BB8-4C944A8D9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15FC97-BDD9-4927-8A71-D8899EF42D60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5609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AAE70D-603C-D424-9633-F7CCD2CC1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43A18F98-DF8A-75B1-5B5B-FA5B70925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18A67FB5-0D8D-1D73-696D-817B3080A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00B5FF2A-719B-1279-6BB8-4C944A8D9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15FC97-BDD9-4927-8A71-D8899EF42D60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8222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AAE70D-603C-D424-9633-F7CCD2CC1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43A18F98-DF8A-75B1-5B5B-FA5B70925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18A67FB5-0D8D-1D73-696D-817B3080A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00B5FF2A-719B-1279-6BB8-4C944A8D9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15FC97-BDD9-4927-8A71-D8899EF42D60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1453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F9D44264-67B6-288E-71BC-7F5DA0707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3AB2F487-0D03-970A-8C72-5576A09B6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2F38CD51-6305-E3BA-63C3-0802401B5F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15FC97-BDD9-4927-8A71-D8899EF42D60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369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F9D44264-67B6-288E-71BC-7F5DA0707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3AB2F487-0D03-970A-8C72-5576A09B6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2F38CD51-6305-E3BA-63C3-0802401B5F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15FC97-BDD9-4927-8A71-D8899EF42D60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481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565E02-FB15-4C26-EC65-381BFD025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9F5192CD-0A4F-4D3F-F8A1-93E2C4ECB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8BE5F0A6-A2CC-E1AB-BC3E-0B9C57DB2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CD29B7E9-921E-FD1C-C780-FF2573845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15FC97-BDD9-4927-8A71-D8899EF42D60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3990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53E76F-0E4F-004C-7FFE-C2B3D24E4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81364C5E-41FB-553A-D6FD-C354B3128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CD83BCC4-51CC-C8BE-1CD1-244ED7DA7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968DF885-0238-98C6-4F2A-664802858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15FC97-BDD9-4927-8A71-D8899EF42D60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6037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AAE70D-603C-D424-9633-F7CCD2CC1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43A18F98-DF8A-75B1-5B5B-FA5B70925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18A67FB5-0D8D-1D73-696D-817B3080A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00B5FF2A-719B-1279-6BB8-4C944A8D9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15FC97-BDD9-4927-8A71-D8899EF42D60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2519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AAE70D-603C-D424-9633-F7CCD2CC1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43A18F98-DF8A-75B1-5B5B-FA5B70925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18A67FB5-0D8D-1D73-696D-817B3080A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00B5FF2A-719B-1279-6BB8-4C944A8D9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15FC97-BDD9-4927-8A71-D8899EF42D60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7286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AAE70D-603C-D424-9633-F7CCD2CC1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43A18F98-DF8A-75B1-5B5B-FA5B70925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18A67FB5-0D8D-1D73-696D-817B3080A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00B5FF2A-719B-1279-6BB8-4C944A8D9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15FC97-BDD9-4927-8A71-D8899EF42D60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515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AAE70D-603C-D424-9633-F7CCD2CC1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43A18F98-DF8A-75B1-5B5B-FA5B70925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18A67FB5-0D8D-1D73-696D-817B3080A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00B5FF2A-719B-1279-6BB8-4C944A8D9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15FC97-BDD9-4927-8A71-D8899EF42D60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584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8995E96-0B92-23B7-AA00-820196918556}"/>
              </a:ext>
            </a:extLst>
          </p:cNvPr>
          <p:cNvCxnSpPr/>
          <p:nvPr userDrawn="1"/>
        </p:nvCxnSpPr>
        <p:spPr>
          <a:xfrm flipV="1">
            <a:off x="3175" y="5937250"/>
            <a:ext cx="7938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F504D7C-0B15-7B39-1EB9-928EBAFF6143}"/>
              </a:ext>
            </a:extLst>
          </p:cNvPr>
          <p:cNvCxnSpPr/>
          <p:nvPr userDrawn="1"/>
        </p:nvCxnSpPr>
        <p:spPr>
          <a:xfrm flipV="1">
            <a:off x="3175" y="5937250"/>
            <a:ext cx="7938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40893FD9-1EBF-54C9-499A-D871C0FA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3525-835F-4636-BFD6-7FB90B8192E9}" type="datetime4">
              <a:rPr lang="en-US"/>
              <a:pPr>
                <a:defRPr/>
              </a:pPr>
              <a:t>February 6, 2026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3A679ED9-91A1-ACF2-76B4-98ECDB9DF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8D8516E-5B28-0347-6A33-DBEE5068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160D-71EA-4C2B-B7D8-271E8C266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8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FCCBCC-1EA3-49B0-95D7-A835B4F0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B178-1250-40AB-98B9-3EE68686058B}" type="datetime4">
              <a:rPr lang="en-US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A70D0-C97D-7D46-EDF7-713845AC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379231-DD37-9A3A-73CA-03C96275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356F-264B-4242-9ABB-18B63BA37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3B080A-EEAC-8E16-8621-F74816A7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AC13-7F4B-4C12-BFE0-7A4351DF9B08}" type="datetime4">
              <a:rPr lang="en-US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6C767C-72D6-6BA6-5514-0E729F5A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03D7CB-345F-EF63-4459-D11CF776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FA49-9E30-4BF7-8480-74C10F57D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57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35085-7923-F600-0A4E-A8D6CBFC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C943-00D5-4C99-9087-A7A3C482FE2C}" type="datetime4">
              <a:rPr lang="en-US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788C4B-DDBD-6149-0904-E9297F9C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2E1C66-21F2-932D-DC76-B9E7F4E6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3858-F941-4F26-ABDD-8036613FA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7285C8-F732-B05E-23D4-9FC53A37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07146-072E-4A83-8E20-65345D396D47}" type="datetime4">
              <a:rPr lang="en-US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86C75F-F65E-BEC1-840B-2F64805D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745A43-87DD-C854-263A-A5FD4F6F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CE79-E90E-40C5-912C-40A3A01E6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5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C40718-1FDB-F969-A9F3-05D90198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47ABD-73C6-4EAF-AE74-FEBE5E5BA4C1}" type="datetime4">
              <a:rPr lang="en-US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5F8D5F-78F2-1987-2C92-7991F922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0DA3ED-B817-12F1-EB8D-A25810D4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37987-12B8-4ECA-8100-C2BFF23A3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3EE267C-03A9-948B-5816-DCEBD755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C064-4342-44BB-BAD3-8F3A2BF77B2E}" type="datetime4">
              <a:rPr lang="en-US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2FC34B4-3E61-9036-368C-B3A92C2F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A4ED6E4-771F-5C2F-6EB1-7A431CB4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4943-80DC-4FC8-98DF-EE47B9CD5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1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A93FF3A-EA10-3349-0C26-893954F7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45D4-378F-40BA-83AE-3028E089FA5F}" type="datetime4">
              <a:rPr lang="en-US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C4D136E-6FA7-25E0-8675-8815B4B6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B93FAE2-E573-D4A4-604E-5E091074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F596-F820-445E-A0C6-A6431DA19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8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DC01373-0478-AC10-798C-80232DD5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2F42-36C4-4DC1-9397-538C04D80E3F}" type="datetime4">
              <a:rPr lang="en-US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4B61C5E-9CA2-43B8-9F69-49162FB0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EA77B4B-16E3-F0B6-3309-2E8768C3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C3BE9-3E3C-4263-83B4-3602E4B34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3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03D75A8-DC10-B1F1-76AD-4D79AF1A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25049-304F-424B-9AE5-3CD85D042198}" type="datetime4">
              <a:rPr lang="en-US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B4630A6-7146-0A25-E94A-9140A74D4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3C6D7EC-B280-0CD1-0083-FD555336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F60C2-DA6F-480F-A406-80A2F5923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8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DD764-567A-729F-A119-2E4333C7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7CA3-4DD4-46E2-8EF2-AE0EF0DF5862}" type="datetime4">
              <a:rPr lang="en-US"/>
              <a:pPr>
                <a:defRPr/>
              </a:pPr>
              <a:t>February 6,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FA6A19-52EB-1751-2E50-88B8FEFE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81B91D-C925-5143-A54C-31842FD9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71063" y="6294438"/>
            <a:ext cx="1582737" cy="584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CAB7-E266-4A68-A9BE-8CBD2F4D8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FCD0AF0-B21A-D9C1-E626-498DFF16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FCFF-0CAE-432E-9D03-DD5D3251D9B7}" type="datetime4">
              <a:rPr lang="en-US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33A6680-97C0-A04F-3F69-5DAFADE6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B870381-78D9-9772-5AB6-E5FF1A2C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A5721-0FDE-4FF8-A748-8404EEDDE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AC0D146-7052-7691-1819-D7AF89B71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9BF7A8EF-F1F1-00C7-6039-40E881396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38CB44-FEEC-74DD-DD8E-798363659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265FA5-3274-4D56-AD63-BC021A9A90C3}" type="datetime4">
              <a:rPr lang="en-US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21B77F-9B24-8E82-76DF-512BE9B9B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04480F-D391-BC26-132C-D2FE2AC92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CFF511-53CC-4BDC-B65E-ABE444A00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FD4CA0-34B9-D86F-9A06-4C4650C9571F}"/>
              </a:ext>
            </a:extLst>
          </p:cNvPr>
          <p:cNvSpPr/>
          <p:nvPr userDrawn="1"/>
        </p:nvSpPr>
        <p:spPr>
          <a:xfrm>
            <a:off x="-3175" y="6288088"/>
            <a:ext cx="12188825" cy="569912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1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08A7505-7D0E-DD4F-D739-500483BC4CFF}"/>
              </a:ext>
            </a:extLst>
          </p:cNvPr>
          <p:cNvSpPr/>
          <p:nvPr userDrawn="1"/>
        </p:nvSpPr>
        <p:spPr>
          <a:xfrm>
            <a:off x="2887663" y="719138"/>
            <a:ext cx="5981700" cy="5605462"/>
          </a:xfrm>
          <a:prstGeom prst="ellipse">
            <a:avLst/>
          </a:prstGeom>
          <a:blipFill dpi="0" rotWithShape="1">
            <a:blip r:embed="rId14">
              <a:alphaModFix amt="3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F05CBF7-5EA8-DB84-3290-89562A2B4D10}"/>
              </a:ext>
            </a:extLst>
          </p:cNvPr>
          <p:cNvSpPr/>
          <p:nvPr userDrawn="1"/>
        </p:nvSpPr>
        <p:spPr>
          <a:xfrm>
            <a:off x="11641788" y="6381853"/>
            <a:ext cx="462221" cy="433386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21" r:id="rId8"/>
    <p:sldLayoutId id="2147483716" r:id="rId9"/>
    <p:sldLayoutId id="2147483717" r:id="rId10"/>
    <p:sldLayoutId id="2147483718" r:id="rId11"/>
    <p:sldLayoutId id="2147483719" r:id="rId12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>
            <a:extLst>
              <a:ext uri="{FF2B5EF4-FFF2-40B4-BE49-F238E27FC236}">
                <a16:creationId xmlns:a16="http://schemas.microsoft.com/office/drawing/2014/main" xmlns="" id="{CE6C7ECD-199D-8D7A-E393-B6AB59B983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68141" y="193083"/>
            <a:ext cx="4414258" cy="2031325"/>
          </a:xfrm>
        </p:spPr>
        <p:txBody>
          <a:bodyPr wrap="square">
            <a:spAutoFit/>
          </a:bodyPr>
          <a:lstStyle/>
          <a:p>
            <a:r>
              <a:rPr lang="en-GB" sz="2800" b="1" dirty="0"/>
              <a:t>The Economic Case for Mandatory Human Rights and Environmental Due Diligence (</a:t>
            </a:r>
            <a:r>
              <a:rPr lang="en-GB" sz="2800" b="1" dirty="0" err="1"/>
              <a:t>mHREDD</a:t>
            </a:r>
            <a:r>
              <a:rPr lang="en-GB" sz="2800" b="1" dirty="0"/>
              <a:t>) in Malawi</a:t>
            </a:r>
            <a:endParaRPr lang="en-US" altLang="x-none" sz="2800" dirty="0">
              <a:solidFill>
                <a:srgbClr val="007500"/>
              </a:solidFill>
              <a:latin typeface="Felix Titling" panose="04060505060202020A04" pitchFamily="8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78FA86-E5DA-774C-C341-A668AB82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ECAMA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9ABD91-0958-0572-EC6C-B8FB8E7F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4FCE-C384-45EE-A378-24B37C30AED3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5126" name="Picture 7">
            <a:extLst>
              <a:ext uri="{FF2B5EF4-FFF2-40B4-BE49-F238E27FC236}">
                <a16:creationId xmlns:a16="http://schemas.microsoft.com/office/drawing/2014/main" xmlns="" id="{E0B07E7B-029F-FA2F-8408-84463A4C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90348"/>
            <a:ext cx="205898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xmlns="" id="{655AB440-FD94-1C25-D078-0EC049E68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598" y="4499811"/>
            <a:ext cx="4114801" cy="172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AU" altLang="x-none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Bertha </a:t>
            </a:r>
            <a:r>
              <a:rPr lang="en-AU" altLang="x-none" sz="32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Bangara</a:t>
            </a:r>
            <a:r>
              <a:rPr lang="en-AU" altLang="x-none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AU" altLang="x-none" sz="32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Chikadza</a:t>
            </a:r>
            <a:r>
              <a:rPr lang="en-AU" altLang="x-none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, PhD</a:t>
            </a:r>
          </a:p>
          <a:p>
            <a:pPr eaLnBrk="1" hangingPunct="1"/>
            <a:r>
              <a:rPr lang="en-AU" altLang="x-none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Economics Association of Malawi</a:t>
            </a:r>
          </a:p>
          <a:p>
            <a:pPr eaLnBrk="1" hangingPunct="1"/>
            <a:r>
              <a:rPr lang="en-AU" altLang="x-none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Lifestyle Boutique</a:t>
            </a:r>
            <a:r>
              <a:rPr lang="en-AU" altLang="x-none" sz="3200" b="1" dirty="0">
                <a:solidFill>
                  <a:srgbClr val="007500"/>
                </a:solidFill>
                <a:latin typeface="Candara" panose="020E0502030303020204" pitchFamily="34" charset="0"/>
              </a:rPr>
              <a:t>)</a:t>
            </a:r>
          </a:p>
          <a:p>
            <a:pPr eaLnBrk="1" hangingPunct="1"/>
            <a:endParaRPr lang="en-US" altLang="x-none" sz="3200" dirty="0">
              <a:solidFill>
                <a:srgbClr val="007500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altLang="x-none" sz="3200" b="1" dirty="0">
                <a:latin typeface="Candara" panose="020E0502030303020204" pitchFamily="34" charset="0"/>
              </a:rPr>
              <a:t>Thursday, 5</a:t>
            </a:r>
            <a:r>
              <a:rPr lang="en-US" altLang="x-none" sz="3200" b="1" baseline="30000" dirty="0">
                <a:latin typeface="Candara" panose="020E0502030303020204" pitchFamily="34" charset="0"/>
              </a:rPr>
              <a:t>th</a:t>
            </a:r>
            <a:r>
              <a:rPr lang="en-US" altLang="x-none" sz="3200" b="1" dirty="0">
                <a:latin typeface="Candara" panose="020E0502030303020204" pitchFamily="34" charset="0"/>
              </a:rPr>
              <a:t> February, 2026</a:t>
            </a:r>
          </a:p>
        </p:txBody>
      </p:sp>
      <p:pic>
        <p:nvPicPr>
          <p:cNvPr id="4" name="Image 0" descr="/mnt/data/assets/farmers_dark.jpg">
            <a:extLst>
              <a:ext uri="{FF2B5EF4-FFF2-40B4-BE49-F238E27FC236}">
                <a16:creationId xmlns:a16="http://schemas.microsoft.com/office/drawing/2014/main" xmlns="" id="{3F2D625A-223E-F94B-B991-C9DFBC182A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57" r="5557"/>
          <a:stretch/>
        </p:blipFill>
        <p:spPr>
          <a:xfrm>
            <a:off x="1" y="193082"/>
            <a:ext cx="7168140" cy="61632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FD145C-191B-378B-5224-1E4211BF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271015DF-2678-E6DD-7D28-10F2B51B5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996592"/>
          </a:xfrm>
          <a:solidFill>
            <a:srgbClr val="007500"/>
          </a:solidFill>
        </p:spPr>
        <p:txBody>
          <a:bodyPr/>
          <a:lstStyle/>
          <a:p>
            <a:r>
              <a:rPr lang="en-US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6. Investor Confidence (market access)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329501-5FA7-89A2-C8DE-80DDEF89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BAE6A9-04FC-F0A2-F852-8111748C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639DA-7D4A-4838-988C-D72FB3D2E4F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xmlns="" id="{D403CAE8-8500-6EAF-F68A-A5D21B9C9CE4}"/>
              </a:ext>
            </a:extLst>
          </p:cNvPr>
          <p:cNvSpPr/>
          <p:nvPr/>
        </p:nvSpPr>
        <p:spPr>
          <a:xfrm>
            <a:off x="292604" y="1106424"/>
            <a:ext cx="2859669" cy="385492"/>
          </a:xfrm>
          <a:prstGeom prst="roundRect">
            <a:avLst/>
          </a:prstGeom>
          <a:solidFill>
            <a:srgbClr val="E6F5EF"/>
          </a:solidFill>
          <a:ln w="12700">
            <a:solidFill>
              <a:srgbClr val="9ADBC6"/>
            </a:solidFill>
            <a:prstDash val="solid"/>
          </a:ln>
        </p:spPr>
        <p:txBody>
          <a:bodyPr/>
          <a:lstStyle/>
          <a:p>
            <a:r>
              <a:rPr lang="x-none" dirty="0">
                <a:latin typeface="Book Antiqua" panose="02040602050305030304" pitchFamily="18" charset="0"/>
              </a:rPr>
              <a:t>Trade + supply chains</a:t>
            </a: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xmlns="" id="{3F7FEAC2-2778-0C1C-5F25-91A89D59713F}"/>
              </a:ext>
            </a:extLst>
          </p:cNvPr>
          <p:cNvSpPr/>
          <p:nvPr/>
        </p:nvSpPr>
        <p:spPr>
          <a:xfrm>
            <a:off x="198120" y="1593668"/>
            <a:ext cx="11155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Malawi’s export base is concentrated. Meeting due diligence expectations helps protect</a:t>
            </a:r>
            <a:endParaRPr lang="en-US" sz="16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key earnings today and enables diversification into higher-value markets tomorrow.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11" name="Shape 6">
            <a:extLst>
              <a:ext uri="{FF2B5EF4-FFF2-40B4-BE49-F238E27FC236}">
                <a16:creationId xmlns:a16="http://schemas.microsoft.com/office/drawing/2014/main" xmlns="" id="{45935EF2-3B63-42C8-5C91-3D9488D8C09B}"/>
              </a:ext>
            </a:extLst>
          </p:cNvPr>
          <p:cNvSpPr/>
          <p:nvPr/>
        </p:nvSpPr>
        <p:spPr>
          <a:xfrm>
            <a:off x="426720" y="2549662"/>
            <a:ext cx="5669280" cy="34252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7E1"/>
            </a:solidFill>
            <a:prstDash val="solid"/>
          </a:ln>
          <a:effectLst>
            <a:outerShdw blurRad="38100" dist="19050" dir="2700000" algn="bl" rotWithShape="0">
              <a:srgbClr val="000000">
                <a:alpha val="10000"/>
              </a:srgbClr>
            </a:outerShdw>
          </a:effectLst>
        </p:spPr>
      </p:sp>
      <p:graphicFrame>
        <p:nvGraphicFramePr>
          <p:cNvPr id="12" name="Chart 0">
            <a:extLst>
              <a:ext uri="{FF2B5EF4-FFF2-40B4-BE49-F238E27FC236}">
                <a16:creationId xmlns:a16="http://schemas.microsoft.com/office/drawing/2014/main" xmlns="" id="{17B1B04C-AA0E-FDD0-3CD2-EB84BC467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307361"/>
              </p:ext>
            </p:extLst>
          </p:nvPr>
        </p:nvGraphicFramePr>
        <p:xfrm>
          <a:off x="822960" y="3128210"/>
          <a:ext cx="5120640" cy="254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7">
            <a:extLst>
              <a:ext uri="{FF2B5EF4-FFF2-40B4-BE49-F238E27FC236}">
                <a16:creationId xmlns:a16="http://schemas.microsoft.com/office/drawing/2014/main" xmlns="" id="{14702AFF-B94D-F9D9-2513-65A28A140486}"/>
              </a:ext>
            </a:extLst>
          </p:cNvPr>
          <p:cNvSpPr/>
          <p:nvPr/>
        </p:nvSpPr>
        <p:spPr>
          <a:xfrm>
            <a:off x="822960" y="2718793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Tobacco leaf as % of total exports (2020)</a:t>
            </a:r>
            <a:endParaRPr lang="en-US" sz="1600" dirty="0"/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xmlns="" id="{E36FA385-C5D8-4A25-8C06-ACBE21DB7677}"/>
              </a:ext>
            </a:extLst>
          </p:cNvPr>
          <p:cNvSpPr/>
          <p:nvPr/>
        </p:nvSpPr>
        <p:spPr>
          <a:xfrm>
            <a:off x="6446520" y="2549662"/>
            <a:ext cx="5547360" cy="34252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7E1"/>
            </a:solidFill>
            <a:prstDash val="solid"/>
          </a:ln>
          <a:effectLst>
            <a:outerShdw blurRad="38100" dist="1905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5" name="Text 9">
            <a:extLst>
              <a:ext uri="{FF2B5EF4-FFF2-40B4-BE49-F238E27FC236}">
                <a16:creationId xmlns:a16="http://schemas.microsoft.com/office/drawing/2014/main" xmlns="" id="{2C7C203C-715B-2E42-74E8-7AD4CC354F0A}"/>
              </a:ext>
            </a:extLst>
          </p:cNvPr>
          <p:cNvSpPr/>
          <p:nvPr/>
        </p:nvSpPr>
        <p:spPr>
          <a:xfrm>
            <a:off x="6690360" y="2718793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 for investors and buyers</a:t>
            </a:r>
            <a:endParaRPr lang="en-US" sz="1600" dirty="0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xmlns="" id="{83ADD4C0-8F62-063D-4369-219A834EF514}"/>
              </a:ext>
            </a:extLst>
          </p:cNvPr>
          <p:cNvSpPr/>
          <p:nvPr/>
        </p:nvSpPr>
        <p:spPr>
          <a:xfrm>
            <a:off x="6720840" y="3263306"/>
            <a:ext cx="5303520" cy="27115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Concentration increases vulnerability to compliance shocks.</a:t>
            </a:r>
            <a:endParaRPr lang="en-US" sz="1600" dirty="0">
              <a:latin typeface="Book Antiqua" panose="02040602050305030304" pitchFamily="18" charset="0"/>
            </a:endParaRPr>
          </a:p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Due diligence supports traceability, labor standards, and environmental management across supply chains.</a:t>
            </a:r>
            <a:endParaRPr lang="en-US" sz="1600" dirty="0">
              <a:latin typeface="Book Antiqua" panose="02040602050305030304" pitchFamily="18" charset="0"/>
            </a:endParaRPr>
          </a:p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Aligning Malawi’s framework with global expectations reduces transaction costs for investors (shared baselines).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xmlns="" id="{F001FFA8-1B86-B934-BCD8-45F3E9246253}"/>
              </a:ext>
            </a:extLst>
          </p:cNvPr>
          <p:cNvSpPr/>
          <p:nvPr/>
        </p:nvSpPr>
        <p:spPr>
          <a:xfrm>
            <a:off x="494899" y="5943918"/>
            <a:ext cx="7141945" cy="3651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Agriculture remains Malawi’s major export earner (reported at ~59% in 2023).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015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FD145C-191B-378B-5224-1E4211BF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271015DF-2678-E6DD-7D28-10F2B51B5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996592"/>
          </a:xfrm>
          <a:solidFill>
            <a:srgbClr val="007500"/>
          </a:solidFill>
        </p:spPr>
        <p:txBody>
          <a:bodyPr/>
          <a:lstStyle/>
          <a:p>
            <a:pPr algn="ctr"/>
            <a:r>
              <a:rPr lang="en-US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7. Can robust due diligence attract investors and  open doors to global markets? (Investor Confidence)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D8492A-9955-3052-B8EC-5DA540493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606" y="1280160"/>
            <a:ext cx="6926341" cy="507619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Book Antiqua" panose="02040602050305030304" pitchFamily="18" charset="0"/>
              </a:rPr>
              <a:t>Yes,  </a:t>
            </a:r>
            <a:r>
              <a:rPr lang="en-GB" sz="2000" dirty="0" err="1">
                <a:latin typeface="Book Antiqua" panose="02040602050305030304" pitchFamily="18" charset="0"/>
              </a:rPr>
              <a:t>mHREDD</a:t>
            </a:r>
            <a:r>
              <a:rPr lang="en-GB" sz="2000" dirty="0">
                <a:latin typeface="Book Antiqua" panose="02040602050305030304" pitchFamily="18" charset="0"/>
              </a:rPr>
              <a:t> is increasingly a </a:t>
            </a:r>
            <a:r>
              <a:rPr lang="en-GB" sz="2000" i="1" dirty="0">
                <a:latin typeface="Book Antiqua" panose="02040602050305030304" pitchFamily="18" charset="0"/>
              </a:rPr>
              <a:t>market access requirement</a:t>
            </a:r>
            <a:r>
              <a:rPr lang="en-GB" sz="2000" dirty="0">
                <a:latin typeface="Book Antiqua" panose="02040602050305030304" pitchFamily="18" charset="0"/>
              </a:rPr>
              <a:t>, not a barrier. Global buyers demand traceability and ESG compliance</a:t>
            </a:r>
          </a:p>
          <a:p>
            <a:r>
              <a:rPr lang="en-GB" sz="2000" dirty="0">
                <a:latin typeface="Book Antiqua" panose="02040602050305030304" pitchFamily="18" charset="0"/>
              </a:rPr>
              <a:t>Responsible investors avoid high-risk jurisdictions</a:t>
            </a:r>
          </a:p>
          <a:p>
            <a:r>
              <a:rPr lang="en-GB" sz="2000" dirty="0">
                <a:latin typeface="Book Antiqua" panose="02040602050305030304" pitchFamily="18" charset="0"/>
              </a:rPr>
              <a:t>Alignment with OECD and UNGPs increases credibility</a:t>
            </a:r>
          </a:p>
          <a:p>
            <a:r>
              <a:rPr lang="en-GB" sz="2000" dirty="0">
                <a:latin typeface="Book Antiqua" panose="02040602050305030304" pitchFamily="18" charset="0"/>
              </a:rPr>
              <a:t>Human rights due diligence, Environmental traceability</a:t>
            </a:r>
          </a:p>
          <a:p>
            <a:r>
              <a:rPr lang="en-GB" sz="2000" dirty="0">
                <a:latin typeface="Book Antiqua" panose="02040602050305030304" pitchFamily="18" charset="0"/>
              </a:rPr>
              <a:t>Conflict-free supply chains</a:t>
            </a:r>
          </a:p>
          <a:p>
            <a:pPr marL="0" indent="0">
              <a:buNone/>
            </a:pPr>
            <a:r>
              <a:rPr lang="en-GB" sz="2000" dirty="0">
                <a:latin typeface="Book Antiqua" panose="02040602050305030304" pitchFamily="18" charset="0"/>
              </a:rPr>
              <a:t>Without </a:t>
            </a:r>
            <a:r>
              <a:rPr lang="en-GB" sz="2000" dirty="0" err="1">
                <a:latin typeface="Book Antiqua" panose="02040602050305030304" pitchFamily="18" charset="0"/>
              </a:rPr>
              <a:t>mHREDD</a:t>
            </a:r>
            <a:r>
              <a:rPr lang="en-GB" sz="2000" dirty="0">
                <a:latin typeface="Book Antiqua" panose="02040602050305030304" pitchFamily="18" charset="0"/>
              </a:rPr>
              <a:t>, Malawian firms risk exclusion from: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Ethical mineral supply chains, Sustainable agriculture markets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ESG-aligned financing</a:t>
            </a:r>
          </a:p>
          <a:p>
            <a:pPr marL="0" indent="0">
              <a:buNone/>
            </a:pPr>
            <a:r>
              <a:rPr lang="en-GB" sz="2000" dirty="0" err="1">
                <a:latin typeface="Book Antiqua" panose="02040602050305030304" pitchFamily="18" charset="0"/>
              </a:rPr>
              <a:t>mHREDD</a:t>
            </a:r>
            <a:r>
              <a:rPr lang="en-GB" sz="2000" dirty="0">
                <a:latin typeface="Book Antiqua" panose="02040602050305030304" pitchFamily="18" charset="0"/>
              </a:rPr>
              <a:t> as a tool to align Malawi with global standards, enhancing its attractiveness to long-term investors</a:t>
            </a:r>
            <a:endParaRPr lang="x-none" sz="2000" dirty="0">
              <a:latin typeface="Book Antiqua" panose="0204060205030503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AU" sz="2000" dirty="0">
              <a:latin typeface="Candara" panose="020E0502030303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329501-5FA7-89A2-C8DE-80DDEF89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BAE6A9-04FC-F0A2-F852-8111748C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639DA-7D4A-4838-988C-D72FB3D2E4F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028" name="Picture 4" descr="voluntary sustainability standards">
            <a:extLst>
              <a:ext uri="{FF2B5EF4-FFF2-40B4-BE49-F238E27FC236}">
                <a16:creationId xmlns:a16="http://schemas.microsoft.com/office/drawing/2014/main" xmlns="" id="{33E1CEE3-FAB1-B194-FB73-43DAF588CE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47" y="1280160"/>
            <a:ext cx="4680953" cy="480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1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4EC702-3D78-BDAA-16CA-0C24E37A7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F07484A-B8B3-5F2A-2ADA-21C51B77F37F}"/>
              </a:ext>
            </a:extLst>
          </p:cNvPr>
          <p:cNvSpPr/>
          <p:nvPr/>
        </p:nvSpPr>
        <p:spPr>
          <a:xfrm>
            <a:off x="0" y="0"/>
            <a:ext cx="12192000" cy="6356350"/>
          </a:xfrm>
          <a:prstGeom prst="rect">
            <a:avLst/>
          </a:prstGeom>
          <a:solidFill>
            <a:srgbClr val="007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B75324-5E1E-5DB7-602B-75F3F4A6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47ABD-73C6-4EAF-AE74-FEBE5E5BA4C1}" type="datetime4">
              <a:rPr lang="en-US" smtClean="0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4F589-87A8-7593-DED3-ADE54A36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0EFCBF-8FBE-3962-B1C3-79BBA446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7987-12B8-4ECA-8100-C2BFF23A30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3309A65-637A-48DB-42EB-07351C36AD58}"/>
              </a:ext>
            </a:extLst>
          </p:cNvPr>
          <p:cNvSpPr/>
          <p:nvPr/>
        </p:nvSpPr>
        <p:spPr>
          <a:xfrm>
            <a:off x="2185416" y="2240574"/>
            <a:ext cx="8669620" cy="2376851"/>
          </a:xfrm>
          <a:prstGeom prst="rect">
            <a:avLst/>
          </a:prstGeom>
          <a:solidFill>
            <a:srgbClr val="00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3756EEE-3DDE-5B5C-B4E4-056DA3235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8304" y="3120880"/>
            <a:ext cx="6733309" cy="792163"/>
          </a:xfrm>
          <a:solidFill>
            <a:srgbClr val="007500"/>
          </a:solidFill>
        </p:spPr>
        <p:txBody>
          <a:bodyPr/>
          <a:lstStyle/>
          <a:p>
            <a:pPr algn="ctr"/>
            <a: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x-none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Are we paying more by ignoring </a:t>
            </a:r>
            <a:r>
              <a:rPr lang="en-US" altLang="x-none" sz="54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mHREDD</a:t>
            </a:r>
            <a:r>
              <a:rPr lang="en-US" altLang="x-none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?</a:t>
            </a:r>
            <a:endParaRPr lang="en-US" altLang="x-none" sz="5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5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FD145C-191B-378B-5224-1E4211BF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271015DF-2678-E6DD-7D28-10F2B51B5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996592"/>
          </a:xfrm>
          <a:solidFill>
            <a:srgbClr val="007500"/>
          </a:solidFill>
        </p:spPr>
        <p:txBody>
          <a:bodyPr/>
          <a:lstStyle/>
          <a:p>
            <a:r>
              <a:rPr lang="en-US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8. Short term vs long term: Are we paying more? 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329501-5FA7-89A2-C8DE-80DDEF89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BAE6A9-04FC-F0A2-F852-8111748C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639DA-7D4A-4838-988C-D72FB3D2E4F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xmlns="" id="{1BE219A1-A0F1-262B-70F4-9E80716943C7}"/>
              </a:ext>
            </a:extLst>
          </p:cNvPr>
          <p:cNvSpPr/>
          <p:nvPr/>
        </p:nvSpPr>
        <p:spPr>
          <a:xfrm>
            <a:off x="9052560" y="201168"/>
            <a:ext cx="2846835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400" dirty="0">
                <a:solidFill>
                  <a:srgbClr val="D8F3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of inaction vs cost of implementation</a:t>
            </a:r>
            <a:endParaRPr lang="en-US" sz="14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xmlns="" id="{E53F5481-A805-5D8F-2717-934B640D6EEE}"/>
              </a:ext>
            </a:extLst>
          </p:cNvPr>
          <p:cNvSpPr/>
          <p:nvPr/>
        </p:nvSpPr>
        <p:spPr>
          <a:xfrm>
            <a:off x="308008" y="1004672"/>
            <a:ext cx="2468880" cy="347472"/>
          </a:xfrm>
          <a:prstGeom prst="roundRect">
            <a:avLst/>
          </a:prstGeom>
          <a:solidFill>
            <a:srgbClr val="E6F5EF"/>
          </a:solidFill>
          <a:ln w="12700">
            <a:solidFill>
              <a:srgbClr val="9ADBC6"/>
            </a:solidFill>
            <a:prstDash val="solid"/>
          </a:ln>
        </p:spPr>
        <p:txBody>
          <a:bodyPr/>
          <a:lstStyle/>
          <a:p>
            <a:r>
              <a:rPr lang="x-none" dirty="0"/>
              <a:t>Adecision framing</a:t>
            </a: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xmlns="" id="{6283DB03-4AE7-BE74-5AE4-457ED332A7F6}"/>
              </a:ext>
            </a:extLst>
          </p:cNvPr>
          <p:cNvSpPr/>
          <p:nvPr/>
        </p:nvSpPr>
        <p:spPr>
          <a:xfrm>
            <a:off x="308008" y="1609412"/>
            <a:ext cx="11155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mHREDD is often perceived as a compliance cost. In practice it is a risk-management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capability that reduces the probability and severity of high-cost shocks.</a:t>
            </a:r>
            <a:endParaRPr lang="en-US" sz="1600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xmlns="" id="{A106AB8B-7415-7F5F-8299-F05A0B249E07}"/>
              </a:ext>
            </a:extLst>
          </p:cNvPr>
          <p:cNvSpPr/>
          <p:nvPr/>
        </p:nvSpPr>
        <p:spPr>
          <a:xfrm>
            <a:off x="548640" y="2295212"/>
            <a:ext cx="11567160" cy="3923343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7E1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11" name="Text 11">
            <a:extLst>
              <a:ext uri="{FF2B5EF4-FFF2-40B4-BE49-F238E27FC236}">
                <a16:creationId xmlns:a16="http://schemas.microsoft.com/office/drawing/2014/main" xmlns="" id="{E03E3A84-897C-D93E-D1FF-76F7D31D5212}"/>
              </a:ext>
            </a:extLst>
          </p:cNvPr>
          <p:cNvSpPr/>
          <p:nvPr/>
        </p:nvSpPr>
        <p:spPr>
          <a:xfrm>
            <a:off x="868680" y="2377440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B3D2E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Ignore / minimal due diligence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xmlns="" id="{9A02B3A8-178A-9F18-FC3C-CA7DB6B1094C}"/>
              </a:ext>
            </a:extLst>
          </p:cNvPr>
          <p:cNvSpPr/>
          <p:nvPr/>
        </p:nvSpPr>
        <p:spPr>
          <a:xfrm>
            <a:off x="548640" y="4320540"/>
            <a:ext cx="11567160" cy="0"/>
          </a:xfrm>
          <a:prstGeom prst="line">
            <a:avLst/>
          </a:prstGeom>
          <a:noFill/>
          <a:ln w="25400">
            <a:solidFill>
              <a:srgbClr val="D9E7E1"/>
            </a:solidFill>
            <a:prstDash val="solid"/>
          </a:ln>
        </p:spPr>
      </p:sp>
      <p:sp>
        <p:nvSpPr>
          <p:cNvPr id="13" name="Shape 7">
            <a:extLst>
              <a:ext uri="{FF2B5EF4-FFF2-40B4-BE49-F238E27FC236}">
                <a16:creationId xmlns:a16="http://schemas.microsoft.com/office/drawing/2014/main" xmlns="" id="{6112159D-E2AF-ADF5-8985-C2CAC48A14D1}"/>
              </a:ext>
            </a:extLst>
          </p:cNvPr>
          <p:cNvSpPr/>
          <p:nvPr/>
        </p:nvSpPr>
        <p:spPr>
          <a:xfrm>
            <a:off x="6332220" y="2057400"/>
            <a:ext cx="0" cy="4526280"/>
          </a:xfrm>
          <a:prstGeom prst="line">
            <a:avLst/>
          </a:prstGeom>
          <a:noFill/>
          <a:ln w="25400">
            <a:solidFill>
              <a:srgbClr val="D9E7E1"/>
            </a:solidFill>
            <a:prstDash val="solid"/>
          </a:ln>
        </p:spPr>
      </p:sp>
      <p:sp>
        <p:nvSpPr>
          <p:cNvPr id="15" name="Text 12">
            <a:extLst>
              <a:ext uri="{FF2B5EF4-FFF2-40B4-BE49-F238E27FC236}">
                <a16:creationId xmlns:a16="http://schemas.microsoft.com/office/drawing/2014/main" xmlns="" id="{5CE5039C-AA7A-7571-1047-C11F66C85987}"/>
              </a:ext>
            </a:extLst>
          </p:cNvPr>
          <p:cNvSpPr/>
          <p:nvPr/>
        </p:nvSpPr>
        <p:spPr>
          <a:xfrm>
            <a:off x="868680" y="2697480"/>
            <a:ext cx="5303520" cy="1600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Higher probability of conflicts</a:t>
            </a:r>
            <a:endParaRPr lang="en-US" dirty="0">
              <a:latin typeface="Book Antiqua" panose="02040602050305030304" pitchFamily="18" charset="0"/>
            </a:endParaRPr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More stoppages &amp; redesign</a:t>
            </a:r>
            <a:endParaRPr lang="en-US" dirty="0">
              <a:latin typeface="Book Antiqua" panose="02040602050305030304" pitchFamily="18" charset="0"/>
            </a:endParaRPr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Higher financing spreads</a:t>
            </a:r>
            <a:endParaRPr lang="en-US" dirty="0">
              <a:latin typeface="Book Antiqua" panose="02040602050305030304" pitchFamily="18" charset="0"/>
            </a:endParaRPr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Reputational exposure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xmlns="" id="{C3932CA8-8B58-08CD-24D6-773B281D8AC1}"/>
              </a:ext>
            </a:extLst>
          </p:cNvPr>
          <p:cNvSpPr/>
          <p:nvPr/>
        </p:nvSpPr>
        <p:spPr>
          <a:xfrm>
            <a:off x="6652260" y="2377440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B3D2E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Partial / ad-hoc compliance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xmlns="" id="{9E4D6714-2C31-6B09-269D-B7BC2F8C33D8}"/>
              </a:ext>
            </a:extLst>
          </p:cNvPr>
          <p:cNvSpPr/>
          <p:nvPr/>
        </p:nvSpPr>
        <p:spPr>
          <a:xfrm>
            <a:off x="6652260" y="2697480"/>
            <a:ext cx="5303520" cy="1600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Audit fatigue</a:t>
            </a:r>
            <a:endParaRPr lang="en-US" dirty="0">
              <a:latin typeface="Book Antiqua" panose="02040602050305030304" pitchFamily="18" charset="0"/>
            </a:endParaRPr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Inconsistent supplier checks</a:t>
            </a:r>
            <a:endParaRPr lang="en-US" dirty="0">
              <a:latin typeface="Book Antiqua" panose="02040602050305030304" pitchFamily="18" charset="0"/>
            </a:endParaRPr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Weak remedy channels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 17">
            <a:extLst>
              <a:ext uri="{FF2B5EF4-FFF2-40B4-BE49-F238E27FC236}">
                <a16:creationId xmlns:a16="http://schemas.microsoft.com/office/drawing/2014/main" xmlns="" id="{D1FC39BE-C86E-F4EF-EEA0-F158A6AA09BE}"/>
              </a:ext>
            </a:extLst>
          </p:cNvPr>
          <p:cNvSpPr/>
          <p:nvPr/>
        </p:nvSpPr>
        <p:spPr>
          <a:xfrm>
            <a:off x="6464167" y="4398332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B3D2E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Strategic mHREDD + shared tools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9" name="Text 18">
            <a:extLst>
              <a:ext uri="{FF2B5EF4-FFF2-40B4-BE49-F238E27FC236}">
                <a16:creationId xmlns:a16="http://schemas.microsoft.com/office/drawing/2014/main" xmlns="" id="{CA5DDE69-4FE7-912F-5107-568172B69318}"/>
              </a:ext>
            </a:extLst>
          </p:cNvPr>
          <p:cNvSpPr/>
          <p:nvPr/>
        </p:nvSpPr>
        <p:spPr>
          <a:xfrm>
            <a:off x="6412230" y="4810981"/>
            <a:ext cx="5303520" cy="1600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Lowest expected cost</a:t>
            </a:r>
            <a:endParaRPr lang="en-US" dirty="0">
              <a:latin typeface="Book Antiqua" panose="02040602050305030304" pitchFamily="18" charset="0"/>
            </a:endParaRPr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 Faster contracting</a:t>
            </a:r>
            <a:endParaRPr lang="en-US" dirty="0">
              <a:latin typeface="Book Antiqua" panose="02040602050305030304" pitchFamily="18" charset="0"/>
            </a:endParaRPr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Improved productivity</a:t>
            </a:r>
            <a:endParaRPr lang="en-US" dirty="0">
              <a:latin typeface="Book Antiqua" panose="02040602050305030304" pitchFamily="18" charset="0"/>
            </a:endParaRPr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 Strong license to operate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xmlns="" id="{CBEE12D8-639B-F95E-78B3-0A043E7FAE32}"/>
              </a:ext>
            </a:extLst>
          </p:cNvPr>
          <p:cNvSpPr/>
          <p:nvPr/>
        </p:nvSpPr>
        <p:spPr>
          <a:xfrm>
            <a:off x="846421" y="4398332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B3D2E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Preventive due diligence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21" name="Text 16">
            <a:extLst>
              <a:ext uri="{FF2B5EF4-FFF2-40B4-BE49-F238E27FC236}">
                <a16:creationId xmlns:a16="http://schemas.microsoft.com/office/drawing/2014/main" xmlns="" id="{D83023F9-5754-FC80-3594-B24C51F7EEF9}"/>
              </a:ext>
            </a:extLst>
          </p:cNvPr>
          <p:cNvSpPr/>
          <p:nvPr/>
        </p:nvSpPr>
        <p:spPr>
          <a:xfrm>
            <a:off x="868680" y="4960620"/>
            <a:ext cx="5303520" cy="12448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Stable operations</a:t>
            </a:r>
            <a:endParaRPr lang="en-US" dirty="0">
              <a:latin typeface="Book Antiqua" panose="02040602050305030304" pitchFamily="18" charset="0"/>
            </a:endParaRPr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 Fewer surprises</a:t>
            </a:r>
            <a:endParaRPr lang="en-US" dirty="0">
              <a:latin typeface="Book Antiqua" panose="02040602050305030304" pitchFamily="18" charset="0"/>
            </a:endParaRPr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 Better data &amp; governance</a:t>
            </a:r>
            <a:endParaRPr lang="en-US" dirty="0">
              <a:latin typeface="Book Antiqua" panose="02040602050305030304" pitchFamily="18" charset="0"/>
            </a:endParaRPr>
          </a:p>
          <a:p>
            <a:pPr marL="228600" indent="-228600">
              <a:buSzPct val="100000"/>
              <a:buChar char="•"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 Easier access to ESG capital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23" name="Text 10">
            <a:extLst>
              <a:ext uri="{FF2B5EF4-FFF2-40B4-BE49-F238E27FC236}">
                <a16:creationId xmlns:a16="http://schemas.microsoft.com/office/drawing/2014/main" xmlns="" id="{F6F4DB0E-9A4C-CDCE-4F75-EDE53F4F0EDB}"/>
              </a:ext>
            </a:extLst>
          </p:cNvPr>
          <p:cNvSpPr/>
          <p:nvPr/>
        </p:nvSpPr>
        <p:spPr>
          <a:xfrm rot="5400000">
            <a:off x="-412962" y="3211333"/>
            <a:ext cx="1518690" cy="8845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Shock costs ↓</a:t>
            </a:r>
            <a:endParaRPr lang="en-US" sz="1100" dirty="0"/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xmlns="" id="{D60DF0DE-22E5-7795-46D4-0D0DDBEF7EA7}"/>
              </a:ext>
            </a:extLst>
          </p:cNvPr>
          <p:cNvSpPr/>
          <p:nvPr/>
        </p:nvSpPr>
        <p:spPr>
          <a:xfrm>
            <a:off x="845820" y="6273919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 effort →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6705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FD145C-191B-378B-5224-1E4211BF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271015DF-2678-E6DD-7D28-10F2B51B5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792163"/>
          </a:xfrm>
          <a:solidFill>
            <a:srgbClr val="007500"/>
          </a:solidFill>
        </p:spPr>
        <p:txBody>
          <a:bodyPr/>
          <a:lstStyle/>
          <a:p>
            <a:r>
              <a:rPr lang="en-US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9. Investor Confidence – Malawi Gains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D8492A-9955-3052-B8EC-5DA540493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607" y="979630"/>
            <a:ext cx="6152068" cy="5376720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en-GB" sz="3200" dirty="0">
                <a:latin typeface="Book Antiqua" panose="02040602050305030304" pitchFamily="18" charset="0"/>
              </a:rPr>
              <a:t>Lower perceived country risk</a:t>
            </a:r>
          </a:p>
          <a:p>
            <a:pPr algn="just"/>
            <a:r>
              <a:rPr lang="en-GB" sz="3200" dirty="0">
                <a:latin typeface="Book Antiqua" panose="02040602050305030304" pitchFamily="18" charset="0"/>
              </a:rPr>
              <a:t>Lower cost of capital</a:t>
            </a:r>
          </a:p>
          <a:p>
            <a:pPr algn="just"/>
            <a:r>
              <a:rPr lang="en-GB" sz="3200" dirty="0">
                <a:latin typeface="Book Antiqua" panose="02040602050305030304" pitchFamily="18" charset="0"/>
              </a:rPr>
              <a:t>Improved ESG ratings</a:t>
            </a:r>
          </a:p>
          <a:p>
            <a:pPr algn="just"/>
            <a:r>
              <a:rPr lang="en-GB" sz="3200" dirty="0">
                <a:latin typeface="Book Antiqua" panose="02040602050305030304" pitchFamily="18" charset="0"/>
              </a:rPr>
              <a:t>Access to ethical supply chains (EU, US)</a:t>
            </a:r>
          </a:p>
          <a:p>
            <a:pPr algn="just"/>
            <a:r>
              <a:rPr lang="en-GB" sz="3200" dirty="0">
                <a:latin typeface="Book Antiqua" panose="02040602050305030304" pitchFamily="18" charset="0"/>
              </a:rPr>
              <a:t>More patient, long-term capital</a:t>
            </a:r>
          </a:p>
          <a:p>
            <a:pPr algn="just"/>
            <a:r>
              <a:rPr lang="en-GB" sz="3200" dirty="0">
                <a:latin typeface="Book Antiqua" panose="02040602050305030304" pitchFamily="18" charset="0"/>
              </a:rPr>
              <a:t>Reduced project disputes and delays</a:t>
            </a:r>
          </a:p>
          <a:p>
            <a:pPr algn="just"/>
            <a:r>
              <a:rPr lang="en-GB" sz="3200" dirty="0">
                <a:latin typeface="Book Antiqua" panose="02040602050305030304" pitchFamily="18" charset="0"/>
              </a:rPr>
              <a:t>This shifts Malawi away from “race to the bottom” investment toward quality investment.</a:t>
            </a:r>
            <a:endParaRPr lang="x-none" sz="3200" dirty="0">
              <a:latin typeface="Book Antiqua" panose="0204060205030503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AU" sz="2000" dirty="0">
              <a:latin typeface="Candara" panose="020E0502030303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329501-5FA7-89A2-C8DE-80DDEF89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BAE6A9-04FC-F0A2-F852-8111748C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639DA-7D4A-4838-988C-D72FB3D2E4F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052" name="Picture 4" descr="Global Industries">
            <a:extLst>
              <a:ext uri="{FF2B5EF4-FFF2-40B4-BE49-F238E27FC236}">
                <a16:creationId xmlns:a16="http://schemas.microsoft.com/office/drawing/2014/main" xmlns="" id="{4E7D3229-3098-AEB7-6698-BA472AE4E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75" y="979631"/>
            <a:ext cx="5747325" cy="51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1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FD145C-191B-378B-5224-1E4211BF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271015DF-2678-E6DD-7D28-10F2B51B5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792163"/>
          </a:xfrm>
          <a:solidFill>
            <a:srgbClr val="007500"/>
          </a:solidFill>
        </p:spPr>
        <p:txBody>
          <a:bodyPr/>
          <a:lstStyle/>
          <a:p>
            <a:r>
              <a:rPr lang="en-US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10. Ignoring </a:t>
            </a:r>
            <a:r>
              <a:rPr lang="en-US" altLang="x-none" sz="36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mHREDD</a:t>
            </a:r>
            <a:r>
              <a:rPr lang="en-US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…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D8492A-9955-3052-B8EC-5DA540493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606" y="979630"/>
            <a:ext cx="6152069" cy="537672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Book Antiqua" panose="02040602050305030304" pitchFamily="18" charset="0"/>
              </a:rPr>
              <a:t>Delaying </a:t>
            </a:r>
            <a:r>
              <a:rPr lang="en-GB" sz="2000" dirty="0" err="1">
                <a:latin typeface="Book Antiqua" panose="02040602050305030304" pitchFamily="18" charset="0"/>
              </a:rPr>
              <a:t>mHREDD</a:t>
            </a:r>
            <a:r>
              <a:rPr lang="en-GB" sz="2000" dirty="0">
                <a:latin typeface="Book Antiqua" panose="02040602050305030304" pitchFamily="18" charset="0"/>
              </a:rPr>
              <a:t> is more expensive than adopting it gradually now.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Short-term “savings” = long-term liabilities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Crisis-driven regulation costs more than planned reform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Policy instability and uncertainty discourages investors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Conflict compensation, investment without safeguards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Environmental degradation, Community grievance emerges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Arbitration and litigation, Social instability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Project stalls → donor mediation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Public funds absorb resolution costs</a:t>
            </a:r>
            <a:endParaRPr lang="x-none" sz="20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GB" sz="2000" dirty="0">
                <a:latin typeface="Book Antiqua" panose="02040602050305030304" pitchFamily="18" charset="0"/>
              </a:rPr>
              <a:t>Prevention is cheaper than crisis response</a:t>
            </a:r>
            <a:endParaRPr lang="en-AU" sz="2000" dirty="0">
              <a:latin typeface="Book Antiqua" panose="0204060205030503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329501-5FA7-89A2-C8DE-80DDEF89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BAE6A9-04FC-F0A2-F852-8111748C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639DA-7D4A-4838-988C-D72FB3D2E4F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5122" name="Picture 2" descr="Designing and Implementing Accompanying ...">
            <a:extLst>
              <a:ext uri="{FF2B5EF4-FFF2-40B4-BE49-F238E27FC236}">
                <a16:creationId xmlns:a16="http://schemas.microsoft.com/office/drawing/2014/main" xmlns="" id="{AA72987E-E188-0AF4-0167-B73BFC756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75" y="800244"/>
            <a:ext cx="5747325" cy="555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0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FD145C-191B-378B-5224-1E4211BF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271015DF-2678-E6DD-7D28-10F2B51B5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792163"/>
          </a:xfrm>
          <a:solidFill>
            <a:srgbClr val="007500"/>
          </a:solidFill>
        </p:spPr>
        <p:txBody>
          <a:bodyPr/>
          <a:lstStyle/>
          <a:p>
            <a:r>
              <a:rPr lang="en-US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11. Implementing </a:t>
            </a:r>
            <a:r>
              <a:rPr lang="en-US" altLang="x-none" sz="36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mHREDD</a:t>
            </a:r>
            <a:r>
              <a:rPr lang="en-US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…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D8492A-9955-3052-B8EC-5DA540493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607" y="979630"/>
            <a:ext cx="6152068" cy="537672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GB" b="1" dirty="0">
                <a:latin typeface="Book Antiqua" panose="02040602050305030304" pitchFamily="18" charset="0"/>
              </a:rPr>
              <a:t>Implementing </a:t>
            </a:r>
            <a:r>
              <a:rPr lang="en-GB" b="1" dirty="0" err="1">
                <a:latin typeface="Book Antiqua" panose="02040602050305030304" pitchFamily="18" charset="0"/>
              </a:rPr>
              <a:t>mHREDD</a:t>
            </a:r>
            <a:r>
              <a:rPr lang="en-GB" b="1" dirty="0">
                <a:latin typeface="Book Antiqua" panose="02040602050305030304" pitchFamily="18" charset="0"/>
              </a:rPr>
              <a:t> changes the sequence</a:t>
            </a:r>
            <a:endParaRPr lang="en-GB" dirty="0"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Book Antiqua" panose="02040602050305030304" pitchFamily="18" charset="0"/>
              </a:rPr>
              <a:t>Compliance systems lead to early risk identification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Book Antiqua" panose="02040602050305030304" pitchFamily="18" charset="0"/>
              </a:rPr>
              <a:t>Capacity building and community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Book Antiqua" panose="02040602050305030304" pitchFamily="18" charset="0"/>
              </a:rPr>
              <a:t>Regulatory oversight and lower probability of conflict</a:t>
            </a:r>
          </a:p>
          <a:p>
            <a:pPr marL="0" indent="0">
              <a:buNone/>
            </a:pPr>
            <a:r>
              <a:rPr lang="en-GB" dirty="0">
                <a:latin typeface="Book Antiqua" panose="02040602050305030304" pitchFamily="18" charset="0"/>
              </a:rPr>
              <a:t>HREDD is a preventive governance—cheaper than remediation after harm occurs</a:t>
            </a:r>
            <a:r>
              <a:rPr lang="x-none" dirty="0">
                <a:latin typeface="Book Antiqua" panose="02040602050305030304" pitchFamily="18" charset="0"/>
              </a:rPr>
              <a:t>, </a:t>
            </a:r>
            <a:r>
              <a:rPr lang="en-GB" dirty="0">
                <a:latin typeface="Book Antiqua" panose="02040602050305030304" pitchFamily="18" charset="0"/>
              </a:rPr>
              <a:t>planned and manageable.</a:t>
            </a:r>
          </a:p>
          <a:p>
            <a:pPr marL="0" indent="0">
              <a:buNone/>
            </a:pPr>
            <a:endParaRPr lang="en-AU" sz="2400" dirty="0">
              <a:latin typeface="Book Antiqua" panose="0204060205030503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329501-5FA7-89A2-C8DE-80DDEF89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BAE6A9-04FC-F0A2-F852-8111748C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639DA-7D4A-4838-988C-D72FB3D2E4F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074" name="Picture 2" descr="ASEAN &amp; EU: 52 CSOs share ...">
            <a:extLst>
              <a:ext uri="{FF2B5EF4-FFF2-40B4-BE49-F238E27FC236}">
                <a16:creationId xmlns:a16="http://schemas.microsoft.com/office/drawing/2014/main" xmlns="" id="{6DC2710A-3EBF-E23E-442B-38103C2727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69" y="979630"/>
            <a:ext cx="5574632" cy="515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4EC702-3D78-BDAA-16CA-0C24E37A7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F07484A-B8B3-5F2A-2ADA-21C51B77F37F}"/>
              </a:ext>
            </a:extLst>
          </p:cNvPr>
          <p:cNvSpPr/>
          <p:nvPr/>
        </p:nvSpPr>
        <p:spPr>
          <a:xfrm>
            <a:off x="0" y="0"/>
            <a:ext cx="12192000" cy="6356350"/>
          </a:xfrm>
          <a:prstGeom prst="rect">
            <a:avLst/>
          </a:prstGeom>
          <a:solidFill>
            <a:srgbClr val="007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B75324-5E1E-5DB7-602B-75F3F4A6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47ABD-73C6-4EAF-AE74-FEBE5E5BA4C1}" type="datetime4">
              <a:rPr lang="en-US" smtClean="0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4F589-87A8-7593-DED3-ADE54A36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0EFCBF-8FBE-3962-B1C3-79BBA446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7987-12B8-4ECA-8100-C2BFF23A30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3309A65-637A-48DB-42EB-07351C36AD58}"/>
              </a:ext>
            </a:extLst>
          </p:cNvPr>
          <p:cNvSpPr/>
          <p:nvPr/>
        </p:nvSpPr>
        <p:spPr>
          <a:xfrm>
            <a:off x="1717964" y="1865376"/>
            <a:ext cx="8669620" cy="2047667"/>
          </a:xfrm>
          <a:prstGeom prst="rect">
            <a:avLst/>
          </a:prstGeom>
          <a:solidFill>
            <a:srgbClr val="00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400" b="1" dirty="0">
                <a:latin typeface="Book Antiqua" panose="02040602050305030304" pitchFamily="18" charset="0"/>
              </a:rPr>
              <a:t>Public  Finance Impact of </a:t>
            </a:r>
            <a:r>
              <a:rPr lang="en-US" sz="4400" b="1" dirty="0" err="1">
                <a:latin typeface="Book Antiqua" panose="02040602050305030304" pitchFamily="18" charset="0"/>
              </a:rPr>
              <a:t>mHREDD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3756EEE-3DDE-5B5C-B4E4-056DA3235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7964" y="3429000"/>
            <a:ext cx="9254836" cy="484043"/>
          </a:xfrm>
          <a:solidFill>
            <a:srgbClr val="007500"/>
          </a:solidFill>
        </p:spPr>
        <p:txBody>
          <a:bodyPr/>
          <a:lstStyle/>
          <a:p>
            <a:pPr algn="ctr"/>
            <a: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-US" altLang="x-none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0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43F328-5FB5-7BD6-A5C0-55440E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355724"/>
            <a:ext cx="6188075" cy="480377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>
                <a:latin typeface="Book Antiqua" panose="02040602050305030304" pitchFamily="18" charset="0"/>
              </a:rPr>
              <a:t>mHREDD</a:t>
            </a:r>
            <a:r>
              <a:rPr lang="en-GB" sz="2400" dirty="0">
                <a:latin typeface="Book Antiqua" panose="02040602050305030304" pitchFamily="18" charset="0"/>
              </a:rPr>
              <a:t> strengthens transparency, accountability, and tax integrity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Book Antiqua" panose="02040602050305030304" pitchFamily="18" charset="0"/>
              </a:rPr>
              <a:t>Improved disclosure of ownership and operations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Book Antiqua" panose="02040602050305030304" pitchFamily="18" charset="0"/>
              </a:rPr>
              <a:t>Reduced transfer mispricing and under-reporting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Book Antiqua" panose="02040602050305030304" pitchFamily="18" charset="0"/>
              </a:rPr>
              <a:t>Stronger monitoring of extractives and agribusiness</a:t>
            </a:r>
          </a:p>
          <a:p>
            <a:pPr marL="0" indent="0">
              <a:buNone/>
            </a:pPr>
            <a:r>
              <a:rPr lang="en-GB" sz="2400" dirty="0">
                <a:latin typeface="Book Antiqua" panose="02040602050305030304" pitchFamily="18" charset="0"/>
              </a:rPr>
              <a:t>By clarifying corporate responsibilities and supply chains, </a:t>
            </a:r>
            <a:r>
              <a:rPr lang="en-GB" sz="2400" dirty="0" err="1">
                <a:latin typeface="Book Antiqua" panose="02040602050305030304" pitchFamily="18" charset="0"/>
              </a:rPr>
              <a:t>mHREDD</a:t>
            </a:r>
            <a:r>
              <a:rPr lang="en-GB" sz="2400" dirty="0">
                <a:latin typeface="Book Antiqua" panose="02040602050305030304" pitchFamily="18" charset="0"/>
              </a:rPr>
              <a:t> complements revenue administration and anti-corruption efforts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3A3240-E518-5EB8-C591-2EB8498B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8631DD-4E9F-FDD8-BAA0-1A51AA7E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4CE79-E90E-40C5-912C-40A3A01E68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916284F-DD19-41B4-8912-A38E5FC93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1235504"/>
          </a:xfrm>
          <a:solidFill>
            <a:srgbClr val="007500"/>
          </a:solidFill>
        </p:spPr>
        <p:txBody>
          <a:bodyPr/>
          <a:lstStyle/>
          <a:p>
            <a:pPr algn="ctr"/>
            <a:r>
              <a:rPr lang="en-AU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12. How </a:t>
            </a:r>
            <a:r>
              <a:rPr lang="en-AU" altLang="x-none" sz="36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mHREDD</a:t>
            </a:r>
            <a:r>
              <a:rPr lang="en-AU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 can help govt reduce flows and strengthen revenue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Sustainable Finance Expert Guide ...">
            <a:extLst>
              <a:ext uri="{FF2B5EF4-FFF2-40B4-BE49-F238E27FC236}">
                <a16:creationId xmlns:a16="http://schemas.microsoft.com/office/drawing/2014/main" xmlns="" id="{C7FB26EB-E6B9-F5D4-8DF0-1D36DEB45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243584"/>
            <a:ext cx="5505450" cy="511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7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43F328-5FB5-7BD6-A5C0-55440E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485900"/>
            <a:ext cx="6071616" cy="4691063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latin typeface="Book Antiqua" panose="02040602050305030304" pitchFamily="18" charset="0"/>
              </a:rPr>
              <a:t>Malawi context</a:t>
            </a:r>
            <a:endParaRPr lang="en-GB" sz="1800" dirty="0"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Book Antiqua" panose="02040602050305030304" pitchFamily="18" charset="0"/>
              </a:rPr>
              <a:t>High aid dependence &amp; persistent fiscal 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Book Antiqua" panose="02040602050305030304" pitchFamily="18" charset="0"/>
              </a:rPr>
              <a:t>Concerns over illicit financial flows in extractives</a:t>
            </a:r>
          </a:p>
          <a:p>
            <a:pPr marL="0" indent="0">
              <a:buNone/>
            </a:pPr>
            <a:r>
              <a:rPr lang="en-GB" sz="1800" b="1" dirty="0" err="1">
                <a:latin typeface="Book Antiqua" panose="02040602050305030304" pitchFamily="18" charset="0"/>
              </a:rPr>
              <a:t>mHREDD</a:t>
            </a:r>
            <a:r>
              <a:rPr lang="en-GB" sz="1800" b="1" dirty="0">
                <a:latin typeface="Book Antiqua" panose="02040602050305030304" pitchFamily="18" charset="0"/>
              </a:rPr>
              <a:t> </a:t>
            </a:r>
          </a:p>
          <a:p>
            <a:r>
              <a:rPr lang="en-GB" sz="1800" dirty="0">
                <a:latin typeface="Book Antiqua" panose="02040602050305030304" pitchFamily="18" charset="0"/>
              </a:rPr>
              <a:t>Improves transparency across value chains hence more predictable revenue flows</a:t>
            </a:r>
          </a:p>
          <a:p>
            <a:r>
              <a:rPr lang="en-GB" sz="1800" dirty="0">
                <a:latin typeface="Book Antiqua" panose="02040602050305030304" pitchFamily="18" charset="0"/>
              </a:rPr>
              <a:t>Supports tax compliance hence lower enforcement costs</a:t>
            </a:r>
          </a:p>
          <a:p>
            <a:r>
              <a:rPr lang="en-GB" sz="1800" dirty="0">
                <a:latin typeface="Book Antiqua" panose="02040602050305030304" pitchFamily="18" charset="0"/>
              </a:rPr>
              <a:t>Strengthens monitoring of concessions and licenses, Better value from natural resources</a:t>
            </a:r>
          </a:p>
          <a:p>
            <a:r>
              <a:rPr lang="en-GB" sz="1800" dirty="0">
                <a:latin typeface="Book Antiqua" panose="02040602050305030304" pitchFamily="18" charset="0"/>
              </a:rPr>
              <a:t>Stronger social contract</a:t>
            </a:r>
          </a:p>
          <a:p>
            <a:pPr marL="0" indent="0">
              <a:buNone/>
            </a:pPr>
            <a:r>
              <a:rPr lang="en-GB" sz="1800" dirty="0" err="1">
                <a:latin typeface="Book Antiqua" panose="02040602050305030304" pitchFamily="18" charset="0"/>
              </a:rPr>
              <a:t>mHREDD</a:t>
            </a:r>
            <a:r>
              <a:rPr lang="en-GB" sz="1800" dirty="0">
                <a:latin typeface="Book Antiqua" panose="02040602050305030304" pitchFamily="18" charset="0"/>
              </a:rPr>
              <a:t> is a fiscal governance reform, not just a human rights tool. It complements—not replaces—tax and anti-corruption reforms by addressing risk at the source</a:t>
            </a:r>
            <a:endParaRPr lang="x-none" sz="1800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3A3240-E518-5EB8-C591-2EB8498B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8631DD-4E9F-FDD8-BAA0-1A51AA7E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4CE79-E90E-40C5-912C-40A3A01E689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916284F-DD19-41B4-8912-A38E5FC93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1235504"/>
          </a:xfrm>
          <a:solidFill>
            <a:srgbClr val="007500"/>
          </a:solidFill>
        </p:spPr>
        <p:txBody>
          <a:bodyPr/>
          <a:lstStyle/>
          <a:p>
            <a:r>
              <a:rPr lang="en-AU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13. Fiscal (Public Finance) Benefits for Malawi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100" name="Picture 4" descr="Ministry of Finance Economic Planning ...">
            <a:extLst>
              <a:ext uri="{FF2B5EF4-FFF2-40B4-BE49-F238E27FC236}">
                <a16:creationId xmlns:a16="http://schemas.microsoft.com/office/drawing/2014/main" xmlns="" id="{C4F61C2F-6FC3-7695-330A-1186A338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43583"/>
            <a:ext cx="5791200" cy="493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1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>
            <a:extLst>
              <a:ext uri="{FF2B5EF4-FFF2-40B4-BE49-F238E27FC236}">
                <a16:creationId xmlns:a16="http://schemas.microsoft.com/office/drawing/2014/main" xmlns="" id="{B0281FE1-B3EB-5CD1-03F2-7F4EFCCE4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8944"/>
            <a:ext cx="12192000" cy="757238"/>
          </a:xfrm>
          <a:solidFill>
            <a:srgbClr val="007500"/>
          </a:solidFill>
          <a:ln>
            <a:solidFill>
              <a:srgbClr val="007500"/>
            </a:solidFill>
          </a:ln>
        </p:spPr>
        <p:txBody>
          <a:bodyPr/>
          <a:lstStyle/>
          <a:p>
            <a:pPr algn="ctr"/>
            <a:r>
              <a:rPr lang="en-US" altLang="x-none" sz="4500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7171" name="Content Placeholder 1">
            <a:extLst>
              <a:ext uri="{FF2B5EF4-FFF2-40B4-BE49-F238E27FC236}">
                <a16:creationId xmlns:a16="http://schemas.microsoft.com/office/drawing/2014/main" xmlns="" id="{29655ED1-CAE3-8191-F302-C84C2B5C74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5700" y="1314450"/>
            <a:ext cx="7762008" cy="4961661"/>
          </a:xfrm>
        </p:spPr>
        <p:txBody>
          <a:bodyPr/>
          <a:lstStyle/>
          <a:p>
            <a:r>
              <a:rPr lang="x-none" dirty="0">
                <a:latin typeface="Book Antiqua" panose="02040602050305030304" pitchFamily="18" charset="0"/>
              </a:rPr>
              <a:t>Introduction</a:t>
            </a:r>
          </a:p>
          <a:p>
            <a:r>
              <a:rPr lang="x-none" dirty="0">
                <a:latin typeface="Book Antiqua" panose="02040602050305030304" pitchFamily="18" charset="0"/>
              </a:rPr>
              <a:t>Context and Rationale</a:t>
            </a:r>
          </a:p>
          <a:p>
            <a:r>
              <a:rPr lang="x-none" dirty="0">
                <a:latin typeface="Book Antiqua" panose="02040602050305030304" pitchFamily="18" charset="0"/>
              </a:rPr>
              <a:t>Why this discussion Matters for Malawi</a:t>
            </a:r>
          </a:p>
          <a:p>
            <a:r>
              <a:rPr lang="x-none" dirty="0">
                <a:latin typeface="Book Antiqua" panose="02040602050305030304" pitchFamily="18" charset="0"/>
              </a:rPr>
              <a:t>Question 1: Hidden Costs?</a:t>
            </a:r>
          </a:p>
          <a:p>
            <a:r>
              <a:rPr lang="x-none" dirty="0">
                <a:latin typeface="Book Antiqua" panose="02040602050305030304" pitchFamily="18" charset="0"/>
              </a:rPr>
              <a:t>Question 2: Investor Confidence</a:t>
            </a:r>
          </a:p>
          <a:p>
            <a:r>
              <a:rPr lang="x-none" dirty="0">
                <a:latin typeface="Book Antiqua" panose="02040602050305030304" pitchFamily="18" charset="0"/>
              </a:rPr>
              <a:t>Question 3: Short term vs long term</a:t>
            </a:r>
          </a:p>
          <a:p>
            <a:r>
              <a:rPr lang="x-none" dirty="0">
                <a:latin typeface="Book Antiqua" panose="02040602050305030304" pitchFamily="18" charset="0"/>
              </a:rPr>
              <a:t>Question 4: Public Finance Impact</a:t>
            </a:r>
          </a:p>
          <a:p>
            <a:r>
              <a:rPr lang="x-none" dirty="0">
                <a:latin typeface="Book Antiqua" panose="02040602050305030304" pitchFamily="18" charset="0"/>
              </a:rPr>
              <a:t>Question 5: Inclusive Growth</a:t>
            </a:r>
          </a:p>
          <a:p>
            <a:r>
              <a:rPr lang="en-AU" dirty="0">
                <a:latin typeface="Book Antiqua" panose="02040602050305030304" pitchFamily="18" charset="0"/>
              </a:rPr>
              <a:t>Conclusion</a:t>
            </a:r>
            <a:endParaRPr lang="x-none" dirty="0">
              <a:latin typeface="Book Antiqua" panose="0204060205030503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283C68-110C-AD51-EF6D-BB42F9A79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5700" y="6356350"/>
            <a:ext cx="4470400" cy="365125"/>
          </a:xfrm>
        </p:spPr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CB8D80-DAB5-FE02-A257-B503635E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6313F-5062-4235-8B8F-ABC67778AE04}" type="slidenum">
              <a:rPr lang="en-US"/>
              <a:pPr>
                <a:defRPr/>
              </a:pPr>
              <a:t>2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AD115BFC-7455-4F10-ED9A-94C4BD5EB620}"/>
              </a:ext>
            </a:extLst>
          </p:cNvPr>
          <p:cNvCxnSpPr>
            <a:cxnSpLocks/>
          </p:cNvCxnSpPr>
          <p:nvPr/>
        </p:nvCxnSpPr>
        <p:spPr>
          <a:xfrm>
            <a:off x="3466307" y="776004"/>
            <a:ext cx="0" cy="5500107"/>
          </a:xfrm>
          <a:prstGeom prst="line">
            <a:avLst/>
          </a:prstGeom>
          <a:ln w="57150">
            <a:solidFill>
              <a:srgbClr val="00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4EC702-3D78-BDAA-16CA-0C24E37A7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F07484A-B8B3-5F2A-2ADA-21C51B77F37F}"/>
              </a:ext>
            </a:extLst>
          </p:cNvPr>
          <p:cNvSpPr/>
          <p:nvPr/>
        </p:nvSpPr>
        <p:spPr>
          <a:xfrm>
            <a:off x="0" y="0"/>
            <a:ext cx="12192000" cy="6356350"/>
          </a:xfrm>
          <a:prstGeom prst="rect">
            <a:avLst/>
          </a:prstGeom>
          <a:solidFill>
            <a:srgbClr val="007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B75324-5E1E-5DB7-602B-75F3F4A6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47ABD-73C6-4EAF-AE74-FEBE5E5BA4C1}" type="datetime4">
              <a:rPr lang="en-US" smtClean="0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4F589-87A8-7593-DED3-ADE54A36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0EFCBF-8FBE-3962-B1C3-79BBA446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7987-12B8-4ECA-8100-C2BFF23A30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3309A65-637A-48DB-42EB-07351C36AD58}"/>
              </a:ext>
            </a:extLst>
          </p:cNvPr>
          <p:cNvSpPr/>
          <p:nvPr/>
        </p:nvSpPr>
        <p:spPr>
          <a:xfrm>
            <a:off x="1717964" y="2057400"/>
            <a:ext cx="8669620" cy="2143125"/>
          </a:xfrm>
          <a:prstGeom prst="rect">
            <a:avLst/>
          </a:prstGeom>
          <a:solidFill>
            <a:srgbClr val="00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AU" altLang="x-none" sz="4400" b="1" dirty="0">
                <a:solidFill>
                  <a:schemeClr val="bg1"/>
                </a:solidFill>
                <a:latin typeface="Candara" panose="020E0502030303020204" pitchFamily="34" charset="0"/>
              </a:rPr>
              <a:t>Can smart due diligence frameworks support SMEs and prevent conflicts in  Communities?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71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43F328-5FB5-7BD6-A5C0-55440E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543050"/>
            <a:ext cx="5839968" cy="463391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Book Antiqua" panose="02040602050305030304" pitchFamily="18" charset="0"/>
              </a:rPr>
              <a:t>Well-designed </a:t>
            </a:r>
            <a:r>
              <a:rPr lang="en-GB" sz="2400" dirty="0" err="1">
                <a:latin typeface="Book Antiqua" panose="02040602050305030304" pitchFamily="18" charset="0"/>
              </a:rPr>
              <a:t>mHREDD</a:t>
            </a:r>
            <a:r>
              <a:rPr lang="en-GB" sz="2400" dirty="0">
                <a:latin typeface="Book Antiqua" panose="02040602050305030304" pitchFamily="18" charset="0"/>
              </a:rPr>
              <a:t> can </a:t>
            </a:r>
            <a:r>
              <a:rPr lang="en-GB" sz="2400" i="1" dirty="0">
                <a:latin typeface="Book Antiqua" panose="02040602050305030304" pitchFamily="18" charset="0"/>
              </a:rPr>
              <a:t>level the playing field</a:t>
            </a:r>
            <a:r>
              <a:rPr lang="en-GB" sz="2400" dirty="0">
                <a:latin typeface="Book Antiqua" panose="02040602050305030304" pitchFamily="18" charset="0"/>
              </a:rPr>
              <a:t> and protect SMEs.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Book Antiqua" panose="02040602050305030304" pitchFamily="18" charset="0"/>
              </a:rPr>
              <a:t>Proportional requirements for SMEs, simplified reporting, technical assistance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Book Antiqua" panose="02040602050305030304" pitchFamily="18" charset="0"/>
              </a:rPr>
              <a:t>Clear standards reduce arbitrary enforcement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Book Antiqua" panose="02040602050305030304" pitchFamily="18" charset="0"/>
              </a:rPr>
              <a:t>Stronger community engagement reduces conflict</a:t>
            </a:r>
          </a:p>
          <a:p>
            <a:pPr marL="0" indent="0">
              <a:buNone/>
            </a:pPr>
            <a:r>
              <a:rPr lang="en-GB" sz="2400" dirty="0">
                <a:latin typeface="Book Antiqua" panose="02040602050305030304" pitchFamily="18" charset="0"/>
              </a:rPr>
              <a:t>Meaningful community participation and inclusive stakeholder engagement are central to </a:t>
            </a:r>
            <a:r>
              <a:rPr lang="en-GB" sz="2400" dirty="0" err="1">
                <a:latin typeface="Book Antiqua" panose="02040602050305030304" pitchFamily="18" charset="0"/>
              </a:rPr>
              <a:t>mHREDD</a:t>
            </a:r>
            <a:endParaRPr lang="en-GB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3A3240-E518-5EB8-C591-2EB8498B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8631DD-4E9F-FDD8-BAA0-1A51AA7E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4CE79-E90E-40C5-912C-40A3A01E689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916284F-DD19-41B4-8912-A38E5FC93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1235504"/>
          </a:xfrm>
          <a:solidFill>
            <a:srgbClr val="007500"/>
          </a:solidFill>
        </p:spPr>
        <p:txBody>
          <a:bodyPr/>
          <a:lstStyle/>
          <a:p>
            <a:r>
              <a:rPr lang="en-AU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14. YES…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 descr="The Power of SME Communities in Driving ...">
            <a:extLst>
              <a:ext uri="{FF2B5EF4-FFF2-40B4-BE49-F238E27FC236}">
                <a16:creationId xmlns:a16="http://schemas.microsoft.com/office/drawing/2014/main" xmlns="" id="{B02E3C8B-E8D3-ABBC-8AD2-F25D6186A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85" y="1243584"/>
            <a:ext cx="5839968" cy="49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88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3A3240-E518-5EB8-C591-2EB8498B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8631DD-4E9F-FDD8-BAA0-1A51AA7E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4CE79-E90E-40C5-912C-40A3A01E689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916284F-DD19-41B4-8912-A38E5FC93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1235504"/>
          </a:xfrm>
          <a:solidFill>
            <a:srgbClr val="007500"/>
          </a:solidFill>
        </p:spPr>
        <p:txBody>
          <a:bodyPr/>
          <a:lstStyle/>
          <a:p>
            <a:r>
              <a:rPr lang="en-AU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15. Inclusive growth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xmlns="" id="{CF8D6E24-5818-29D4-8E67-0E642BB90D74}"/>
              </a:ext>
            </a:extLst>
          </p:cNvPr>
          <p:cNvSpPr/>
          <p:nvPr/>
        </p:nvSpPr>
        <p:spPr>
          <a:xfrm>
            <a:off x="308008" y="1284010"/>
            <a:ext cx="2468880" cy="347472"/>
          </a:xfrm>
          <a:prstGeom prst="roundRect">
            <a:avLst/>
          </a:prstGeom>
          <a:solidFill>
            <a:srgbClr val="E6F5EF"/>
          </a:solidFill>
          <a:ln w="12700">
            <a:solidFill>
              <a:srgbClr val="9ADBC6"/>
            </a:solidFill>
            <a:prstDash val="solid"/>
          </a:ln>
        </p:spPr>
        <p:txBody>
          <a:bodyPr/>
          <a:lstStyle/>
          <a:p>
            <a:r>
              <a:rPr lang="x-none" dirty="0"/>
              <a:t>SME-friendly design</a:t>
            </a: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xmlns="" id="{6401F443-B0D5-C9B3-4B7A-A5183E9BC7F5}"/>
              </a:ext>
            </a:extLst>
          </p:cNvPr>
          <p:cNvSpPr/>
          <p:nvPr/>
        </p:nvSpPr>
        <p:spPr>
          <a:xfrm>
            <a:off x="182478" y="1881084"/>
            <a:ext cx="5742432" cy="1081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Smart mHREDD frameworks can be proportional: the same baseline expectations,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en-US" sz="14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with simplified tools and staged requirements for SMEs.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xmlns="" id="{3AB9C9A9-C768-F7F1-97A3-99772D79C78D}"/>
              </a:ext>
            </a:extLst>
          </p:cNvPr>
          <p:cNvSpPr/>
          <p:nvPr/>
        </p:nvSpPr>
        <p:spPr>
          <a:xfrm>
            <a:off x="308008" y="3099641"/>
            <a:ext cx="5577840" cy="1400652"/>
          </a:xfrm>
          <a:prstGeom prst="roundRect">
            <a:avLst/>
          </a:prstGeom>
          <a:solidFill>
            <a:srgbClr val="F6FBF9"/>
          </a:solidFill>
          <a:ln w="12700">
            <a:solidFill>
              <a:srgbClr val="CDE8DE"/>
            </a:solidFill>
            <a:prstDash val="solid"/>
          </a:ln>
        </p:spPr>
      </p:sp>
      <p:sp>
        <p:nvSpPr>
          <p:cNvPr id="10" name="Text 7">
            <a:extLst>
              <a:ext uri="{FF2B5EF4-FFF2-40B4-BE49-F238E27FC236}">
                <a16:creationId xmlns:a16="http://schemas.microsoft.com/office/drawing/2014/main" xmlns="" id="{8DA72388-6D57-554D-A8A8-A6BA66474A3D}"/>
              </a:ext>
            </a:extLst>
          </p:cNvPr>
          <p:cNvSpPr/>
          <p:nvPr/>
        </p:nvSpPr>
        <p:spPr>
          <a:xfrm>
            <a:off x="463596" y="3099641"/>
            <a:ext cx="5120640" cy="512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Estimated MSME contribution (Malawi</a:t>
            </a:r>
            <a:r>
              <a:rPr lang="en-US" sz="12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2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xmlns="" id="{DC9B2DA3-44F3-C8C9-2D8B-9762ABAA6616}"/>
              </a:ext>
            </a:extLst>
          </p:cNvPr>
          <p:cNvSpPr/>
          <p:nvPr/>
        </p:nvSpPr>
        <p:spPr>
          <a:xfrm>
            <a:off x="536608" y="3673056"/>
            <a:ext cx="5120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~40%</a:t>
            </a:r>
            <a:endParaRPr lang="en-US" sz="30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xmlns="" id="{FF9262A9-870F-3438-2F75-00EA6F249320}"/>
              </a:ext>
            </a:extLst>
          </p:cNvPr>
          <p:cNvSpPr/>
          <p:nvPr/>
        </p:nvSpPr>
        <p:spPr>
          <a:xfrm>
            <a:off x="536608" y="4058264"/>
            <a:ext cx="5120640" cy="5029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of GDP (est.)</a:t>
            </a:r>
            <a:endParaRPr lang="en-US" sz="1400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xmlns="" id="{BEBE05AF-CBBF-AF25-A556-DDB1ADD0EF01}"/>
              </a:ext>
            </a:extLst>
          </p:cNvPr>
          <p:cNvSpPr/>
          <p:nvPr/>
        </p:nvSpPr>
        <p:spPr>
          <a:xfrm>
            <a:off x="308008" y="4698548"/>
            <a:ext cx="5577840" cy="1390306"/>
          </a:xfrm>
          <a:prstGeom prst="roundRect">
            <a:avLst/>
          </a:prstGeom>
          <a:solidFill>
            <a:srgbClr val="F6FBF9"/>
          </a:solidFill>
          <a:ln w="12700">
            <a:solidFill>
              <a:srgbClr val="CDE8DE"/>
            </a:solidFill>
            <a:prstDash val="solid"/>
          </a:ln>
        </p:spPr>
      </p:sp>
      <p:sp>
        <p:nvSpPr>
          <p:cNvPr id="14" name="Text 11">
            <a:extLst>
              <a:ext uri="{FF2B5EF4-FFF2-40B4-BE49-F238E27FC236}">
                <a16:creationId xmlns:a16="http://schemas.microsoft.com/office/drawing/2014/main" xmlns="" id="{A5BBCB75-D386-B65A-9DF3-6D69E19369E7}"/>
              </a:ext>
            </a:extLst>
          </p:cNvPr>
          <p:cNvSpPr/>
          <p:nvPr/>
        </p:nvSpPr>
        <p:spPr>
          <a:xfrm>
            <a:off x="463596" y="4698548"/>
            <a:ext cx="5120640" cy="4923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Employment supported by MSMEs (est.)</a:t>
            </a:r>
            <a:endParaRPr lang="en-US" sz="1400" dirty="0"/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xmlns="" id="{61B4279D-971C-13C2-8757-60C40DE0114A}"/>
              </a:ext>
            </a:extLst>
          </p:cNvPr>
          <p:cNvSpPr/>
          <p:nvPr/>
        </p:nvSpPr>
        <p:spPr>
          <a:xfrm>
            <a:off x="463596" y="5190917"/>
            <a:ext cx="5120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~24%</a:t>
            </a:r>
            <a:endParaRPr lang="en-US" sz="3000" dirty="0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xmlns="" id="{58480090-D663-B363-D500-A08F0BD1F1EF}"/>
              </a:ext>
            </a:extLst>
          </p:cNvPr>
          <p:cNvSpPr/>
          <p:nvPr/>
        </p:nvSpPr>
        <p:spPr>
          <a:xfrm>
            <a:off x="536608" y="5528490"/>
            <a:ext cx="5120640" cy="5603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of employment (est</a:t>
            </a: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.)</a:t>
            </a:r>
            <a:endParaRPr lang="en-US" sz="1000" dirty="0"/>
          </a:p>
        </p:txBody>
      </p:sp>
      <p:pic>
        <p:nvPicPr>
          <p:cNvPr id="18" name="Image 0" descr="/mnt/data/assets/community_meeting.png">
            <a:extLst>
              <a:ext uri="{FF2B5EF4-FFF2-40B4-BE49-F238E27FC236}">
                <a16:creationId xmlns:a16="http://schemas.microsoft.com/office/drawing/2014/main" xmlns="" id="{8DBA31B9-D29B-711C-1BAF-DA1132567B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858" b="27858"/>
          <a:stretch/>
        </p:blipFill>
        <p:spPr>
          <a:xfrm>
            <a:off x="6320990" y="1288255"/>
            <a:ext cx="5742432" cy="2743200"/>
          </a:xfrm>
          <a:prstGeom prst="rect">
            <a:avLst/>
          </a:prstGeom>
        </p:spPr>
      </p:pic>
      <p:sp>
        <p:nvSpPr>
          <p:cNvPr id="19" name="Shape 14">
            <a:extLst>
              <a:ext uri="{FF2B5EF4-FFF2-40B4-BE49-F238E27FC236}">
                <a16:creationId xmlns:a16="http://schemas.microsoft.com/office/drawing/2014/main" xmlns="" id="{B0315E1F-058B-D0C2-97D8-AE096C8F87FB}"/>
              </a:ext>
            </a:extLst>
          </p:cNvPr>
          <p:cNvSpPr/>
          <p:nvPr/>
        </p:nvSpPr>
        <p:spPr>
          <a:xfrm>
            <a:off x="6233802" y="4415108"/>
            <a:ext cx="5742432" cy="16916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7E1"/>
            </a:solidFill>
            <a:prstDash val="solid"/>
          </a:ln>
          <a:effectLst>
            <a:outerShdw blurRad="38100" dist="1905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0" name="Text 15">
            <a:extLst>
              <a:ext uri="{FF2B5EF4-FFF2-40B4-BE49-F238E27FC236}">
                <a16:creationId xmlns:a16="http://schemas.microsoft.com/office/drawing/2014/main" xmlns="" id="{9646C90C-DFD8-4199-E93B-22B19E59E2B4}"/>
              </a:ext>
            </a:extLst>
          </p:cNvPr>
          <p:cNvSpPr/>
          <p:nvPr/>
        </p:nvSpPr>
        <p:spPr>
          <a:xfrm>
            <a:off x="6581274" y="4412594"/>
            <a:ext cx="5394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“proportionality” can look like</a:t>
            </a:r>
            <a:endParaRPr lang="en-US" sz="1600" dirty="0"/>
          </a:p>
        </p:txBody>
      </p:sp>
      <p:sp>
        <p:nvSpPr>
          <p:cNvPr id="21" name="Text 16">
            <a:extLst>
              <a:ext uri="{FF2B5EF4-FFF2-40B4-BE49-F238E27FC236}">
                <a16:creationId xmlns:a16="http://schemas.microsoft.com/office/drawing/2014/main" xmlns="" id="{79474DD9-58C3-00BC-4588-10EB041F244B}"/>
              </a:ext>
            </a:extLst>
          </p:cNvPr>
          <p:cNvSpPr/>
          <p:nvPr/>
        </p:nvSpPr>
        <p:spPr>
          <a:xfrm>
            <a:off x="6407538" y="4781897"/>
            <a:ext cx="5394960" cy="130695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6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Standard templates for risk screening</a:t>
            </a:r>
            <a:endParaRPr lang="en-US" sz="1600" dirty="0">
              <a:latin typeface="Book Antiqua" panose="02040602050305030304" pitchFamily="18" charset="0"/>
            </a:endParaRPr>
          </a:p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Sector toolkits (agri, mining, construction)</a:t>
            </a:r>
            <a:endParaRPr lang="en-US" sz="1600" dirty="0">
              <a:latin typeface="Book Antiqua" panose="02040602050305030304" pitchFamily="18" charset="0"/>
            </a:endParaRPr>
          </a:p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Shared grievance channels and mediation support</a:t>
            </a:r>
            <a:endParaRPr lang="en-US" sz="1600" dirty="0">
              <a:latin typeface="Book Antiqua" panose="02040602050305030304" pitchFamily="18" charset="0"/>
            </a:endParaRPr>
          </a:p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Training and advisory services via chambers/associations</a:t>
            </a:r>
            <a:endParaRPr lang="en-US" sz="1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7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43F328-5FB5-7BD6-A5C0-55440E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243584"/>
            <a:ext cx="5630418" cy="49333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Land and resource conflicts raise costs for all firms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SMEs lack buffers to absorb disruptions</a:t>
            </a:r>
          </a:p>
          <a:p>
            <a:pPr marL="0" indent="0">
              <a:buNone/>
            </a:pPr>
            <a:r>
              <a:rPr lang="en-GB" sz="2000" b="1" dirty="0" err="1">
                <a:latin typeface="Book Antiqua" panose="02040602050305030304" pitchFamily="18" charset="0"/>
              </a:rPr>
              <a:t>mHREDD</a:t>
            </a:r>
            <a:r>
              <a:rPr lang="en-GB" sz="2000" b="1" dirty="0">
                <a:latin typeface="Book Antiqua" panose="02040602050305030304" pitchFamily="18" charset="0"/>
              </a:rPr>
              <a:t> brings</a:t>
            </a:r>
            <a:endParaRPr lang="en-GB" sz="2000" dirty="0"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Clear engagement rules, reduced arbitrary enforcement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Lower conflict risk, fewer land disputes</a:t>
            </a:r>
          </a:p>
          <a:p>
            <a:r>
              <a:rPr lang="en-GB" sz="2000" dirty="0">
                <a:latin typeface="Book Antiqua" panose="02040602050305030304" pitchFamily="18" charset="0"/>
              </a:rPr>
              <a:t>Better benefit-sharing</a:t>
            </a:r>
          </a:p>
          <a:p>
            <a:r>
              <a:rPr lang="en-GB" sz="2000" dirty="0">
                <a:latin typeface="Book Antiqua" panose="02040602050305030304" pitchFamily="18" charset="0"/>
              </a:rPr>
              <a:t>Improved trust between firms and communities</a:t>
            </a:r>
          </a:p>
          <a:p>
            <a:r>
              <a:rPr lang="en-GB" sz="2000" dirty="0">
                <a:latin typeface="Book Antiqua" panose="02040602050305030304" pitchFamily="18" charset="0"/>
              </a:rPr>
              <a:t>Reduced operational disruptions</a:t>
            </a:r>
          </a:p>
          <a:p>
            <a:pPr marL="0" indent="0">
              <a:buNone/>
            </a:pPr>
            <a:r>
              <a:rPr lang="en-GB" sz="2000" dirty="0">
                <a:latin typeface="Book Antiqua" panose="02040602050305030304" pitchFamily="18" charset="0"/>
              </a:rPr>
              <a:t>Preventing conflict is cheaper than managing it—and SMEs benefit the most from predictability.</a:t>
            </a:r>
            <a:endParaRPr lang="x-none" sz="20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3A3240-E518-5EB8-C591-2EB8498B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8631DD-4E9F-FDD8-BAA0-1A51AA7E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4CE79-E90E-40C5-912C-40A3A01E689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916284F-DD19-41B4-8912-A38E5FC93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1235504"/>
          </a:xfrm>
          <a:solidFill>
            <a:srgbClr val="007500"/>
          </a:solidFill>
        </p:spPr>
        <p:txBody>
          <a:bodyPr/>
          <a:lstStyle/>
          <a:p>
            <a:pPr algn="ctr"/>
            <a:r>
              <a:rPr lang="en-AU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16.  Community Stability = Business Stability and SME Growth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 descr="TOP 10 Effective SME Growth Strategies ...">
            <a:extLst>
              <a:ext uri="{FF2B5EF4-FFF2-40B4-BE49-F238E27FC236}">
                <a16:creationId xmlns:a16="http://schemas.microsoft.com/office/drawing/2014/main" xmlns="" id="{3C752768-7928-B6F1-551A-CC81A9BC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444117"/>
            <a:ext cx="6305550" cy="43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4EC702-3D78-BDAA-16CA-0C24E37A7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F07484A-B8B3-5F2A-2ADA-21C51B77F37F}"/>
              </a:ext>
            </a:extLst>
          </p:cNvPr>
          <p:cNvSpPr/>
          <p:nvPr/>
        </p:nvSpPr>
        <p:spPr>
          <a:xfrm>
            <a:off x="0" y="0"/>
            <a:ext cx="12192000" cy="6356350"/>
          </a:xfrm>
          <a:prstGeom prst="rect">
            <a:avLst/>
          </a:prstGeom>
          <a:solidFill>
            <a:srgbClr val="007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B75324-5E1E-5DB7-602B-75F3F4A6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47ABD-73C6-4EAF-AE74-FEBE5E5BA4C1}" type="datetime4">
              <a:rPr lang="en-US" smtClean="0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4F589-87A8-7593-DED3-ADE54A36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0EFCBF-8FBE-3962-B1C3-79BBA446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7987-12B8-4ECA-8100-C2BFF23A30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3309A65-637A-48DB-42EB-07351C36AD58}"/>
              </a:ext>
            </a:extLst>
          </p:cNvPr>
          <p:cNvSpPr/>
          <p:nvPr/>
        </p:nvSpPr>
        <p:spPr>
          <a:xfrm>
            <a:off x="1717964" y="2057400"/>
            <a:ext cx="8669620" cy="2143125"/>
          </a:xfrm>
          <a:prstGeom prst="rect">
            <a:avLst/>
          </a:prstGeom>
          <a:solidFill>
            <a:srgbClr val="00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AU" altLang="x-none" sz="4400" b="1" dirty="0">
                <a:solidFill>
                  <a:schemeClr val="bg1"/>
                </a:solidFill>
                <a:latin typeface="Candara" panose="020E0502030303020204" pitchFamily="34" charset="0"/>
              </a:rPr>
              <a:t>Conclusion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44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FA2C31-A304-E748-64EC-87602C8C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ECAMA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0EAEA0-6232-F521-679B-847498AC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664CE79-E90E-40C5-912C-40A3A01E689C}" type="slidenum">
              <a:rPr lang="en-US" smtClean="0"/>
              <a:pPr>
                <a:spcAft>
                  <a:spcPts val="600"/>
                </a:spcAft>
                <a:defRPr/>
              </a:pPr>
              <a:t>25</a:t>
            </a:fld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xmlns="" id="{1A65B8E9-1F3D-25F3-D11E-53582D3D1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654793"/>
              </p:ext>
            </p:extLst>
          </p:nvPr>
        </p:nvGraphicFramePr>
        <p:xfrm>
          <a:off x="346363" y="1039091"/>
          <a:ext cx="11402291" cy="513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xmlns="" id="{CB568384-FA16-A34F-B6C7-B99198976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792163"/>
          </a:xfrm>
          <a:solidFill>
            <a:srgbClr val="007500"/>
          </a:solidFill>
        </p:spPr>
        <p:txBody>
          <a:bodyPr/>
          <a:lstStyle/>
          <a:p>
            <a:pPr algn="ctr"/>
            <a:r>
              <a:rPr lang="en-AU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17. Conclusion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93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551A98-9767-27CF-A0BA-CAE0DCDC1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xmlns="" id="{A255F1F8-2E31-7EA2-FE97-D56D624C3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17738"/>
            <a:ext cx="12192000" cy="1325562"/>
          </a:xfrm>
          <a:solidFill>
            <a:srgbClr val="007500"/>
          </a:solidFill>
        </p:spPr>
        <p:txBody>
          <a:bodyPr/>
          <a:lstStyle/>
          <a:p>
            <a:pPr algn="ctr"/>
            <a:r>
              <a:rPr lang="en-US" altLang="x-none" b="1" dirty="0">
                <a:solidFill>
                  <a:schemeClr val="bg1"/>
                </a:solidFill>
                <a:latin typeface="Candara" panose="020E0502030303020204" pitchFamily="34" charset="0"/>
              </a:rPr>
              <a:t>THANK YOU!</a:t>
            </a:r>
            <a:endParaRPr lang="x-none" altLang="x-none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F0B10E-F2A3-A164-DE22-04683010EE8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4777CD-D6A3-D7D6-07A2-8B78EA3D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F2ABB6-7570-7093-710A-DE372060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99486-A045-450F-8014-91BE2C235F1F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8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0D697C-F0C2-E342-796E-E035E5E3CCB2}"/>
              </a:ext>
            </a:extLst>
          </p:cNvPr>
          <p:cNvSpPr/>
          <p:nvPr/>
        </p:nvSpPr>
        <p:spPr>
          <a:xfrm>
            <a:off x="0" y="0"/>
            <a:ext cx="12192000" cy="6356350"/>
          </a:xfrm>
          <a:prstGeom prst="rect">
            <a:avLst/>
          </a:prstGeom>
          <a:solidFill>
            <a:srgbClr val="007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EC013-DC73-899D-742C-20C70B96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47ABD-73C6-4EAF-AE74-FEBE5E5BA4C1}" type="datetime4">
              <a:rPr lang="en-US" smtClean="0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B84C0E-C908-6F48-0D63-428463E2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BFE7EC-41C7-37B2-F100-BC77795B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7987-12B8-4ECA-8100-C2BFF23A30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D1DF5B8-F94D-66F6-E7BE-C82BDAC85D1C}"/>
              </a:ext>
            </a:extLst>
          </p:cNvPr>
          <p:cNvSpPr/>
          <p:nvPr/>
        </p:nvSpPr>
        <p:spPr>
          <a:xfrm>
            <a:off x="1717964" y="2678762"/>
            <a:ext cx="9033164" cy="1676400"/>
          </a:xfrm>
          <a:prstGeom prst="rect">
            <a:avLst/>
          </a:prstGeom>
          <a:solidFill>
            <a:srgbClr val="00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D1E009D-A53A-DFF5-D114-A5A571802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8304" y="3120880"/>
            <a:ext cx="6733309" cy="792163"/>
          </a:xfrm>
          <a:solidFill>
            <a:srgbClr val="007500"/>
          </a:solidFill>
        </p:spPr>
        <p:txBody>
          <a:bodyPr/>
          <a:lstStyle/>
          <a:p>
            <a:pPr algn="ctr"/>
            <a:r>
              <a:rPr lang="en-AU" altLang="x-none" b="1" dirty="0">
                <a:solidFill>
                  <a:schemeClr val="bg1"/>
                </a:solidFill>
                <a:latin typeface="Candara" panose="020E0502030303020204" pitchFamily="34" charset="0"/>
              </a:rPr>
              <a:t>Introduction</a:t>
            </a:r>
            <a:endParaRPr lang="en-US" altLang="x-none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6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18663801-D3F1-AB29-B3DE-260B0E0AB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67807"/>
          </a:xfrm>
          <a:solidFill>
            <a:srgbClr val="007500"/>
          </a:solidFill>
        </p:spPr>
        <p:txBody>
          <a:bodyPr/>
          <a:lstStyle/>
          <a:p>
            <a:pPr algn="ctr"/>
            <a:r>
              <a:rPr lang="en-AU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1. Malawi</a:t>
            </a:r>
            <a:endParaRPr lang="en-US" altLang="x-none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D485E-DBCC-BDAE-AACD-4170F1578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311" y="1199131"/>
            <a:ext cx="5678489" cy="4977832"/>
          </a:xfrm>
        </p:spPr>
        <p:txBody>
          <a:bodyPr rtlCol="0">
            <a:normAutofit fontScale="85000" lnSpcReduction="20000"/>
          </a:bodyPr>
          <a:lstStyle/>
          <a:p>
            <a:pPr algn="just"/>
            <a:r>
              <a:rPr lang="en-GB" dirty="0">
                <a:latin typeface="Book Antiqua" panose="02040602050305030304" pitchFamily="18" charset="0"/>
              </a:rPr>
              <a:t>There’s  increasing investment in mining, agriculture, and infrastructure without a mandatory framework to manage human rights and environmental risks.</a:t>
            </a:r>
          </a:p>
          <a:p>
            <a:pPr algn="just"/>
            <a:r>
              <a:rPr lang="en-GB" dirty="0">
                <a:latin typeface="Book Antiqua" panose="02040602050305030304" pitchFamily="18" charset="0"/>
              </a:rPr>
              <a:t>Global shift toward mandatory due diligence (UNGPs, OECD)</a:t>
            </a:r>
          </a:p>
          <a:p>
            <a:pPr algn="just"/>
            <a:r>
              <a:rPr lang="en-GB" dirty="0">
                <a:latin typeface="Book Antiqua" panose="02040602050305030304" pitchFamily="18" charset="0"/>
              </a:rPr>
              <a:t>Africa moving ahead (Kenya, South Africa, Nigeria)</a:t>
            </a:r>
          </a:p>
          <a:p>
            <a:pPr algn="just"/>
            <a:r>
              <a:rPr lang="en-GB" dirty="0">
                <a:latin typeface="Book Antiqua" panose="02040602050305030304" pitchFamily="18" charset="0"/>
              </a:rPr>
              <a:t>Malawi lacks binding </a:t>
            </a:r>
            <a:r>
              <a:rPr lang="en-GB" dirty="0" err="1">
                <a:latin typeface="Book Antiqua" panose="02040602050305030304" pitchFamily="18" charset="0"/>
              </a:rPr>
              <a:t>mHREDD</a:t>
            </a:r>
            <a:r>
              <a:rPr lang="en-GB" dirty="0">
                <a:latin typeface="Book Antiqua" panose="02040602050305030304" pitchFamily="18" charset="0"/>
              </a:rPr>
              <a:t> despite constitutional guarantees</a:t>
            </a:r>
          </a:p>
          <a:p>
            <a:pPr marL="0" indent="0" algn="just">
              <a:buNone/>
            </a:pPr>
            <a:endParaRPr lang="en-GB" dirty="0">
              <a:latin typeface="Book Antiqua" panose="02040602050305030304" pitchFamily="18" charset="0"/>
            </a:endParaRPr>
          </a:p>
          <a:p>
            <a:pPr algn="just"/>
            <a:r>
              <a:rPr lang="en-GB" dirty="0">
                <a:latin typeface="Book Antiqua" panose="02040602050305030304" pitchFamily="18" charset="0"/>
              </a:rPr>
              <a:t>But weak protections do not mean “low cost”—they shift costs from firms to communities, government, and future generations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C27C7D-A6C4-C768-87C7-F84B64AC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6FA7E9-E3AF-E3EF-9740-8AD2CFD0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639DA-7D4A-4838-988C-D72FB3D2E4F0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6146" name="Picture 2" descr="They Destroyed Everything”: Mining and ...">
            <a:extLst>
              <a:ext uri="{FF2B5EF4-FFF2-40B4-BE49-F238E27FC236}">
                <a16:creationId xmlns:a16="http://schemas.microsoft.com/office/drawing/2014/main" xmlns="" id="{F0361701-7E66-CE04-5469-BFDCB032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967807"/>
            <a:ext cx="6019798" cy="520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18663801-D3F1-AB29-B3DE-260B0E0AB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67807"/>
          </a:xfrm>
          <a:solidFill>
            <a:srgbClr val="007500"/>
          </a:solidFill>
        </p:spPr>
        <p:txBody>
          <a:bodyPr/>
          <a:lstStyle/>
          <a:p>
            <a:pPr algn="ctr"/>
            <a:r>
              <a:rPr lang="en-AU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2. Why this discussion matters for Malawi?</a:t>
            </a:r>
            <a:endParaRPr lang="en-US" altLang="x-none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D485E-DBCC-BDAE-AACD-4170F1578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311" y="3520439"/>
            <a:ext cx="5678489" cy="2694272"/>
          </a:xfrm>
        </p:spPr>
        <p:txBody>
          <a:bodyPr rtlCol="0">
            <a:normAutofit fontScale="70000" lnSpcReduction="20000"/>
          </a:bodyPr>
          <a:lstStyle/>
          <a:p>
            <a:pPr algn="just"/>
            <a:r>
              <a:rPr lang="en-AU" sz="2400" dirty="0">
                <a:latin typeface="Book Antiqua" panose="02040602050305030304" pitchFamily="18" charset="0"/>
              </a:rPr>
              <a:t>Economic activity remains; </a:t>
            </a:r>
            <a:r>
              <a:rPr lang="en-GB" sz="2400" dirty="0" err="1">
                <a:latin typeface="Book Antiqua" panose="02040602050305030304" pitchFamily="18" charset="0"/>
              </a:rPr>
              <a:t>mHREDD</a:t>
            </a:r>
            <a:r>
              <a:rPr lang="en-GB" sz="2400" dirty="0">
                <a:latin typeface="Book Antiqua" panose="02040602050305030304" pitchFamily="18" charset="0"/>
              </a:rPr>
              <a:t> is not just a compliance issue, not a regulatory burden but an economic governance issue, risk-management and value-creation too.</a:t>
            </a:r>
          </a:p>
          <a:p>
            <a:pPr algn="just"/>
            <a:r>
              <a:rPr lang="en-GB" sz="2400" dirty="0">
                <a:latin typeface="Book Antiqua" panose="02040602050305030304" pitchFamily="18" charset="0"/>
              </a:rPr>
              <a:t>Rising land conflicts, environmental degradation, labour disputes</a:t>
            </a:r>
          </a:p>
          <a:p>
            <a:pPr algn="just"/>
            <a:r>
              <a:rPr lang="en-GB" sz="2400" dirty="0">
                <a:latin typeface="Book Antiqua" panose="02040602050305030304" pitchFamily="18" charset="0"/>
              </a:rPr>
              <a:t>Weak benefit-sharing in resource sectors</a:t>
            </a:r>
          </a:p>
          <a:p>
            <a:pPr algn="just"/>
            <a:r>
              <a:rPr lang="en-GB" sz="2400" dirty="0">
                <a:latin typeface="Book Antiqua" panose="02040602050305030304" pitchFamily="18" charset="0"/>
              </a:rPr>
              <a:t>Growing pressure from global markets and investors</a:t>
            </a:r>
          </a:p>
          <a:p>
            <a:pPr algn="just"/>
            <a:r>
              <a:rPr lang="en-GB" sz="2400" dirty="0">
                <a:latin typeface="Book Antiqua" panose="02040602050305030304" pitchFamily="18" charset="0"/>
              </a:rPr>
              <a:t>There is an emphasizes that without due diligence obligations, Malawi risks </a:t>
            </a:r>
            <a:r>
              <a:rPr lang="en-GB" sz="2400" i="1" dirty="0">
                <a:latin typeface="Book Antiqua" panose="02040602050305030304" pitchFamily="18" charset="0"/>
              </a:rPr>
              <a:t>higher governance challenges as investment grows</a:t>
            </a:r>
            <a:endParaRPr lang="x-none" sz="2400" dirty="0">
              <a:latin typeface="Book Antiqua" panose="0204060205030503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AU" sz="2400" dirty="0">
              <a:latin typeface="Book Antiqua" panose="0204060205030503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C27C7D-A6C4-C768-87C7-F84B64AC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6FA7E9-E3AF-E3EF-9740-8AD2CFD0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639DA-7D4A-4838-988C-D72FB3D2E4F0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Image 0" descr="/mnt/data/assets/business_roundtable_dark.jpg">
            <a:extLst>
              <a:ext uri="{FF2B5EF4-FFF2-40B4-BE49-F238E27FC236}">
                <a16:creationId xmlns:a16="http://schemas.microsoft.com/office/drawing/2014/main" xmlns="" id="{4CC4F724-D8AF-87E3-64C1-91008CC4D3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63" b="8763"/>
          <a:stretch/>
        </p:blipFill>
        <p:spPr>
          <a:xfrm>
            <a:off x="6324600" y="921900"/>
            <a:ext cx="5678488" cy="2740178"/>
          </a:xfrm>
          <a:prstGeom prst="rect">
            <a:avLst/>
          </a:prstGeom>
        </p:spPr>
      </p:pic>
      <p:sp>
        <p:nvSpPr>
          <p:cNvPr id="4" name="Text 5">
            <a:extLst>
              <a:ext uri="{FF2B5EF4-FFF2-40B4-BE49-F238E27FC236}">
                <a16:creationId xmlns:a16="http://schemas.microsoft.com/office/drawing/2014/main" xmlns="" id="{7A2583AA-551F-95FF-4F68-7969D12CC3C5}"/>
              </a:ext>
            </a:extLst>
          </p:cNvPr>
          <p:cNvSpPr/>
          <p:nvPr/>
        </p:nvSpPr>
        <p:spPr>
          <a:xfrm>
            <a:off x="7543800" y="2767262"/>
            <a:ext cx="4114800" cy="7531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predictable “rules of the game”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lowers risk premiums and attracts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long-term capital.</a:t>
            </a:r>
            <a:endParaRPr lang="en-US" sz="2000" dirty="0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xmlns="" id="{58331392-60B1-9917-DFAD-0B3AF47DB764}"/>
              </a:ext>
            </a:extLst>
          </p:cNvPr>
          <p:cNvSpPr/>
          <p:nvPr/>
        </p:nvSpPr>
        <p:spPr>
          <a:xfrm>
            <a:off x="60960" y="921900"/>
            <a:ext cx="2468880" cy="347472"/>
          </a:xfrm>
          <a:prstGeom prst="roundRect">
            <a:avLst/>
          </a:prstGeom>
          <a:solidFill>
            <a:srgbClr val="E6F5EF"/>
          </a:solidFill>
          <a:ln w="12700">
            <a:solidFill>
              <a:srgbClr val="9ADBC6"/>
            </a:solidFill>
            <a:prstDash val="solid"/>
          </a:ln>
        </p:spPr>
        <p:txBody>
          <a:bodyPr/>
          <a:lstStyle/>
          <a:p>
            <a:r>
              <a:rPr lang="x-none" dirty="0"/>
              <a:t>The investment case</a:t>
            </a:r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xmlns="" id="{50DBA803-DC46-436C-FC0C-0F9A7A5D883D}"/>
              </a:ext>
            </a:extLst>
          </p:cNvPr>
          <p:cNvSpPr/>
          <p:nvPr/>
        </p:nvSpPr>
        <p:spPr>
          <a:xfrm>
            <a:off x="60960" y="1433964"/>
            <a:ext cx="6035040" cy="178491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7E1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Text 7">
            <a:extLst>
              <a:ext uri="{FF2B5EF4-FFF2-40B4-BE49-F238E27FC236}">
                <a16:creationId xmlns:a16="http://schemas.microsoft.com/office/drawing/2014/main" xmlns="" id="{B5BCE532-2DAE-6BEC-513A-00E4A77F9301}"/>
              </a:ext>
            </a:extLst>
          </p:cNvPr>
          <p:cNvSpPr/>
          <p:nvPr/>
        </p:nvSpPr>
        <p:spPr>
          <a:xfrm>
            <a:off x="804672" y="1435608"/>
            <a:ext cx="584301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donors care about</a:t>
            </a:r>
            <a:endParaRPr lang="en-US" sz="16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xmlns="" id="{8E012B14-8E79-5A73-5F5F-991A0B72DAFB}"/>
              </a:ext>
            </a:extLst>
          </p:cNvPr>
          <p:cNvSpPr/>
          <p:nvPr/>
        </p:nvSpPr>
        <p:spPr>
          <a:xfrm>
            <a:off x="341310" y="1998058"/>
            <a:ext cx="5754690" cy="12208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• </a:t>
            </a:r>
            <a:r>
              <a:rPr lang="en-US" sz="1400" dirty="0"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Safeguards: fewer project disruptions, lower contingency costs</a:t>
            </a:r>
            <a:endParaRPr lang="en-US" sz="1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• System reforms: stronger institutions + data for oversight</a:t>
            </a:r>
            <a:endParaRPr lang="en-US" sz="1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• Value for money: prevent harms that later require public spending</a:t>
            </a:r>
            <a:r>
              <a:rPr lang="en-US" sz="1400" dirty="0">
                <a:latin typeface="Book Antiqua" panose="02040602050305030304" pitchFamily="18" charset="0"/>
              </a:rPr>
              <a:t>, </a:t>
            </a:r>
            <a:r>
              <a:rPr lang="en-US" sz="1400" dirty="0"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Coherence: aligns with UNGPs and OECD due diligence guidan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ce</a:t>
            </a:r>
            <a:endParaRPr lang="en-US" sz="1400" dirty="0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xmlns="" id="{E2315B74-61FD-B178-8939-BAF0AAB701A5}"/>
              </a:ext>
            </a:extLst>
          </p:cNvPr>
          <p:cNvSpPr/>
          <p:nvPr/>
        </p:nvSpPr>
        <p:spPr>
          <a:xfrm>
            <a:off x="6647688" y="3977640"/>
            <a:ext cx="5468112" cy="223707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7E1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Text 10">
            <a:extLst>
              <a:ext uri="{FF2B5EF4-FFF2-40B4-BE49-F238E27FC236}">
                <a16:creationId xmlns:a16="http://schemas.microsoft.com/office/drawing/2014/main" xmlns="" id="{2BA6BE95-8E0A-8148-CEA9-D3782A617F27}"/>
              </a:ext>
            </a:extLst>
          </p:cNvPr>
          <p:cNvSpPr/>
          <p:nvPr/>
        </p:nvSpPr>
        <p:spPr>
          <a:xfrm>
            <a:off x="7027025" y="3986596"/>
            <a:ext cx="4709437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the private sector gets</a:t>
            </a:r>
            <a:endParaRPr lang="en-US" sz="160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xmlns="" id="{3147A6F7-B461-190B-4E0A-516700EA3CC3}"/>
              </a:ext>
            </a:extLst>
          </p:cNvPr>
          <p:cNvSpPr/>
          <p:nvPr/>
        </p:nvSpPr>
        <p:spPr>
          <a:xfrm>
            <a:off x="6955536" y="4306449"/>
            <a:ext cx="5160264" cy="17343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</a:t>
            </a: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Access to buyers and finance that require ESG / due diligence evidence</a:t>
            </a:r>
            <a:endParaRPr lang="en-US" sz="16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• Faster permitting and fewer community conflicts (license to operate)</a:t>
            </a:r>
            <a:endParaRPr lang="en-US" sz="16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• Level playing field: reduces “race to the bottom” competition</a:t>
            </a:r>
            <a:endParaRPr lang="en-US" sz="16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• Stronger brands and resilient supply chains</a:t>
            </a:r>
            <a:endParaRPr lang="en-US" sz="1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0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E862E94-C1CB-DE89-0F20-618F83471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56B2B7BB-7148-ABCB-5D7E-85C7CED54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867634"/>
          </a:xfrm>
          <a:solidFill>
            <a:srgbClr val="007500"/>
          </a:solidFill>
        </p:spPr>
        <p:txBody>
          <a:bodyPr/>
          <a:lstStyle/>
          <a:p>
            <a:pPr algn="ctr"/>
            <a:r>
              <a:rPr lang="en-US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3. Malawi’s risk content (why inaction is costly)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4DB7CD-E5DB-AE99-A9A6-19642BB3C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91" y="969548"/>
            <a:ext cx="3388530" cy="5191766"/>
          </a:xfrm>
        </p:spPr>
        <p:txBody>
          <a:bodyPr rtlCol="0"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Natural resources (mining, agriculture, forestry) underpin over 80% of rural livelihoods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Agriculture accounts for </a:t>
            </a:r>
            <a:r>
              <a:rPr lang="en-GB" sz="2000" b="1" dirty="0">
                <a:latin typeface="Book Antiqua" panose="02040602050305030304" pitchFamily="18" charset="0"/>
              </a:rPr>
              <a:t>~</a:t>
            </a:r>
            <a:r>
              <a:rPr lang="en-GB" sz="2000" dirty="0">
                <a:latin typeface="Book Antiqua" panose="02040602050305030304" pitchFamily="18" charset="0"/>
              </a:rPr>
              <a:t>25–30% of GDP and over 80% of exports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Mining projects have experienced land disputes, compensation delays, and community resistance</a:t>
            </a:r>
          </a:p>
          <a:p>
            <a:pPr marL="0" indent="0" algn="just">
              <a:buNone/>
            </a:pPr>
            <a:r>
              <a:rPr lang="en-GB" sz="2000" b="1" dirty="0">
                <a:latin typeface="Book Antiqua" panose="02040602050305030304" pitchFamily="18" charset="0"/>
              </a:rPr>
              <a:t>Economic implication</a:t>
            </a:r>
            <a:endParaRPr lang="en-GB" sz="2000" dirty="0">
              <a:latin typeface="Book Antiqua" panose="0204060205030503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Book Antiqua" panose="02040602050305030304" pitchFamily="18" charset="0"/>
              </a:rPr>
              <a:t>Weak safeguards = project delays, reputational damage, and fiscal leakage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b="1" i="1" dirty="0">
              <a:latin typeface="Candara" panose="020E0502030303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66DE24-2F75-E59C-D972-BDA9F3F5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C99CFA-6104-CF7F-EE15-9F94A076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639DA-7D4A-4838-988C-D72FB3D2E4F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Shape 6">
            <a:extLst>
              <a:ext uri="{FF2B5EF4-FFF2-40B4-BE49-F238E27FC236}">
                <a16:creationId xmlns:a16="http://schemas.microsoft.com/office/drawing/2014/main" xmlns="" id="{E6E45FE7-1AB0-76D5-2A04-BB1BB8E254C5}"/>
              </a:ext>
            </a:extLst>
          </p:cNvPr>
          <p:cNvSpPr/>
          <p:nvPr/>
        </p:nvSpPr>
        <p:spPr>
          <a:xfrm>
            <a:off x="3797166" y="2194560"/>
            <a:ext cx="4624939" cy="1234440"/>
          </a:xfrm>
          <a:prstGeom prst="roundRect">
            <a:avLst/>
          </a:prstGeom>
          <a:solidFill>
            <a:srgbClr val="F6FBF9"/>
          </a:solidFill>
          <a:ln w="12700">
            <a:solidFill>
              <a:srgbClr val="CDE8DE"/>
            </a:solidFill>
            <a:prstDash val="solid"/>
          </a:ln>
        </p:spPr>
      </p:sp>
      <p:sp>
        <p:nvSpPr>
          <p:cNvPr id="12" name="Shape 6">
            <a:extLst>
              <a:ext uri="{FF2B5EF4-FFF2-40B4-BE49-F238E27FC236}">
                <a16:creationId xmlns:a16="http://schemas.microsoft.com/office/drawing/2014/main" xmlns="" id="{F0356D94-4D70-22F0-FC55-5F19DEB2BF1D}"/>
              </a:ext>
            </a:extLst>
          </p:cNvPr>
          <p:cNvSpPr/>
          <p:nvPr/>
        </p:nvSpPr>
        <p:spPr>
          <a:xfrm>
            <a:off x="3720164" y="875715"/>
            <a:ext cx="2375836" cy="327444"/>
          </a:xfrm>
          <a:prstGeom prst="roundRect">
            <a:avLst/>
          </a:prstGeom>
          <a:solidFill>
            <a:srgbClr val="F6FBF9"/>
          </a:solidFill>
          <a:ln w="12700">
            <a:solidFill>
              <a:srgbClr val="CDE8DE"/>
            </a:solidFill>
            <a:prstDash val="solid"/>
          </a:ln>
        </p:spPr>
        <p:txBody>
          <a:bodyPr/>
          <a:lstStyle/>
          <a:p>
            <a:r>
              <a:rPr lang="x-none" dirty="0"/>
              <a:t>Macro +real economy</a:t>
            </a: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xmlns="" id="{223D14B9-34F4-5D44-44C2-116E88AAFC9E}"/>
              </a:ext>
            </a:extLst>
          </p:cNvPr>
          <p:cNvSpPr/>
          <p:nvPr/>
        </p:nvSpPr>
        <p:spPr>
          <a:xfrm>
            <a:off x="3797165" y="1451753"/>
            <a:ext cx="7031255" cy="45960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Environmental degradation and unresolved grievances are not “externalities”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they show up as lost productivity, infrastructure damage, and fiscal pressure.</a:t>
            </a:r>
            <a:endParaRPr lang="en-US" sz="1600" dirty="0"/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xmlns="" id="{E63B5C2E-0444-F7F0-FB64-AB9361B27BAF}"/>
              </a:ext>
            </a:extLst>
          </p:cNvPr>
          <p:cNvSpPr/>
          <p:nvPr/>
        </p:nvSpPr>
        <p:spPr>
          <a:xfrm>
            <a:off x="4025766" y="2202229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Estimated annual cost of land degradation (2001–2009, 2007 prices)</a:t>
            </a:r>
            <a:endParaRPr lang="en-US" sz="1200" dirty="0"/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xmlns="" id="{1095AB0A-23A7-DC74-8C16-3605E5C2C932}"/>
              </a:ext>
            </a:extLst>
          </p:cNvPr>
          <p:cNvSpPr/>
          <p:nvPr/>
        </p:nvSpPr>
        <p:spPr>
          <a:xfrm>
            <a:off x="4129237" y="2476549"/>
            <a:ext cx="5120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US$ 244m</a:t>
            </a:r>
            <a:endParaRPr lang="en-US" sz="3000" dirty="0"/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xmlns="" id="{33112209-8BA2-0D42-33E9-5E485B66D8C9}"/>
              </a:ext>
            </a:extLst>
          </p:cNvPr>
          <p:cNvSpPr/>
          <p:nvPr/>
        </p:nvSpPr>
        <p:spPr>
          <a:xfrm>
            <a:off x="4254366" y="3041015"/>
            <a:ext cx="51206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6.8% of GDP (World Bank CEA)</a:t>
            </a:r>
            <a:endParaRPr lang="en-US" sz="1000" dirty="0"/>
          </a:p>
        </p:txBody>
      </p:sp>
      <p:sp>
        <p:nvSpPr>
          <p:cNvPr id="20" name="Shape 10">
            <a:extLst>
              <a:ext uri="{FF2B5EF4-FFF2-40B4-BE49-F238E27FC236}">
                <a16:creationId xmlns:a16="http://schemas.microsoft.com/office/drawing/2014/main" xmlns="" id="{E287F2C0-D816-94B8-63BF-A802931EED60}"/>
              </a:ext>
            </a:extLst>
          </p:cNvPr>
          <p:cNvSpPr/>
          <p:nvPr/>
        </p:nvSpPr>
        <p:spPr>
          <a:xfrm>
            <a:off x="3720164" y="3618477"/>
            <a:ext cx="4624939" cy="1234440"/>
          </a:xfrm>
          <a:prstGeom prst="roundRect">
            <a:avLst/>
          </a:prstGeom>
          <a:solidFill>
            <a:srgbClr val="F6FBF9"/>
          </a:solidFill>
          <a:ln w="12700">
            <a:solidFill>
              <a:srgbClr val="CDE8DE"/>
            </a:solidFill>
            <a:prstDash val="solid"/>
          </a:ln>
        </p:spPr>
      </p:sp>
      <p:sp>
        <p:nvSpPr>
          <p:cNvPr id="21" name="Text 11">
            <a:extLst>
              <a:ext uri="{FF2B5EF4-FFF2-40B4-BE49-F238E27FC236}">
                <a16:creationId xmlns:a16="http://schemas.microsoft.com/office/drawing/2014/main" xmlns="" id="{1DFCE35F-8BB8-0485-0297-0575A7B1FDDB}"/>
              </a:ext>
            </a:extLst>
          </p:cNvPr>
          <p:cNvSpPr/>
          <p:nvPr/>
        </p:nvSpPr>
        <p:spPr>
          <a:xfrm>
            <a:off x="3840479" y="3712202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 under serious pressure</a:t>
            </a:r>
            <a:endParaRPr lang="en-US" sz="1200" dirty="0"/>
          </a:p>
        </p:txBody>
      </p:sp>
      <p:sp>
        <p:nvSpPr>
          <p:cNvPr id="23" name="Text 12">
            <a:extLst>
              <a:ext uri="{FF2B5EF4-FFF2-40B4-BE49-F238E27FC236}">
                <a16:creationId xmlns:a16="http://schemas.microsoft.com/office/drawing/2014/main" xmlns="" id="{E06A4F63-4BE2-C989-8353-1A569B4624A3}"/>
              </a:ext>
            </a:extLst>
          </p:cNvPr>
          <p:cNvSpPr/>
          <p:nvPr/>
        </p:nvSpPr>
        <p:spPr>
          <a:xfrm>
            <a:off x="3984421" y="3986522"/>
            <a:ext cx="4626179" cy="57213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&gt; 60%</a:t>
            </a:r>
            <a:endParaRPr lang="en-US" sz="3000" dirty="0"/>
          </a:p>
        </p:txBody>
      </p:sp>
      <p:sp>
        <p:nvSpPr>
          <p:cNvPr id="24" name="Text 13">
            <a:extLst>
              <a:ext uri="{FF2B5EF4-FFF2-40B4-BE49-F238E27FC236}">
                <a16:creationId xmlns:a16="http://schemas.microsoft.com/office/drawing/2014/main" xmlns="" id="{3F57C5CD-C4E2-0137-08E7-2437AEF9AD42}"/>
              </a:ext>
            </a:extLst>
          </p:cNvPr>
          <p:cNvSpPr/>
          <p:nvPr/>
        </p:nvSpPr>
        <p:spPr>
          <a:xfrm>
            <a:off x="3840479" y="4558655"/>
            <a:ext cx="4770121" cy="30892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Soil erosion &amp; nutrient depletion affect &gt;60% of land area</a:t>
            </a:r>
            <a:endParaRPr lang="en-US" sz="1000" dirty="0"/>
          </a:p>
        </p:txBody>
      </p:sp>
      <p:sp>
        <p:nvSpPr>
          <p:cNvPr id="25" name="Shape 14">
            <a:extLst>
              <a:ext uri="{FF2B5EF4-FFF2-40B4-BE49-F238E27FC236}">
                <a16:creationId xmlns:a16="http://schemas.microsoft.com/office/drawing/2014/main" xmlns="" id="{FF88253E-0084-96C9-59BF-9493A04B8CCD}"/>
              </a:ext>
            </a:extLst>
          </p:cNvPr>
          <p:cNvSpPr/>
          <p:nvPr/>
        </p:nvSpPr>
        <p:spPr>
          <a:xfrm>
            <a:off x="3785134" y="5067309"/>
            <a:ext cx="4770121" cy="1135280"/>
          </a:xfrm>
          <a:prstGeom prst="roundRect">
            <a:avLst/>
          </a:prstGeom>
          <a:solidFill>
            <a:srgbClr val="F6FBF9"/>
          </a:solidFill>
          <a:ln w="12700">
            <a:solidFill>
              <a:srgbClr val="CDE8DE"/>
            </a:solidFill>
            <a:prstDash val="solid"/>
          </a:ln>
        </p:spPr>
      </p:sp>
      <p:sp>
        <p:nvSpPr>
          <p:cNvPr id="26" name="Text 15">
            <a:extLst>
              <a:ext uri="{FF2B5EF4-FFF2-40B4-BE49-F238E27FC236}">
                <a16:creationId xmlns:a16="http://schemas.microsoft.com/office/drawing/2014/main" xmlns="" id="{51C9BFC5-242D-00BE-E425-064EA82B7512}"/>
              </a:ext>
            </a:extLst>
          </p:cNvPr>
          <p:cNvSpPr/>
          <p:nvPr/>
        </p:nvSpPr>
        <p:spPr>
          <a:xfrm>
            <a:off x="3840479" y="513519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Average annual soil loss (2014 estimate)</a:t>
            </a:r>
            <a:endParaRPr lang="en-US" sz="1200" dirty="0"/>
          </a:p>
        </p:txBody>
      </p:sp>
      <p:sp>
        <p:nvSpPr>
          <p:cNvPr id="27" name="Text 16">
            <a:extLst>
              <a:ext uri="{FF2B5EF4-FFF2-40B4-BE49-F238E27FC236}">
                <a16:creationId xmlns:a16="http://schemas.microsoft.com/office/drawing/2014/main" xmlns="" id="{1858365C-7C17-A74F-E859-A93BACD4AF6F}"/>
              </a:ext>
            </a:extLst>
          </p:cNvPr>
          <p:cNvSpPr/>
          <p:nvPr/>
        </p:nvSpPr>
        <p:spPr>
          <a:xfrm>
            <a:off x="3797165" y="5433069"/>
            <a:ext cx="5120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 t/ha</a:t>
            </a:r>
            <a:endParaRPr lang="en-US" sz="3000" dirty="0"/>
          </a:p>
        </p:txBody>
      </p:sp>
      <p:sp>
        <p:nvSpPr>
          <p:cNvPr id="28" name="Text 17">
            <a:extLst>
              <a:ext uri="{FF2B5EF4-FFF2-40B4-BE49-F238E27FC236}">
                <a16:creationId xmlns:a16="http://schemas.microsoft.com/office/drawing/2014/main" xmlns="" id="{A42966AF-A94F-1439-7472-C456263B2FF2}"/>
              </a:ext>
            </a:extLst>
          </p:cNvPr>
          <p:cNvSpPr/>
          <p:nvPr/>
        </p:nvSpPr>
        <p:spPr>
          <a:xfrm>
            <a:off x="3891012" y="5973989"/>
            <a:ext cx="51206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erosion raises flood/siltation risks</a:t>
            </a:r>
            <a:endParaRPr lang="en-US" sz="1000" dirty="0"/>
          </a:p>
        </p:txBody>
      </p:sp>
      <p:sp>
        <p:nvSpPr>
          <p:cNvPr id="29" name="Shape 18">
            <a:extLst>
              <a:ext uri="{FF2B5EF4-FFF2-40B4-BE49-F238E27FC236}">
                <a16:creationId xmlns:a16="http://schemas.microsoft.com/office/drawing/2014/main" xmlns="" id="{DB2BBDF2-D384-472D-18A3-1E85776AD266}"/>
              </a:ext>
            </a:extLst>
          </p:cNvPr>
          <p:cNvSpPr/>
          <p:nvPr/>
        </p:nvSpPr>
        <p:spPr>
          <a:xfrm>
            <a:off x="8839200" y="2159953"/>
            <a:ext cx="3349752" cy="4042636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7E1"/>
            </a:solidFill>
            <a:prstDash val="solid"/>
          </a:ln>
          <a:effectLst>
            <a:outerShdw blurRad="38100" dist="1905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0" name="Text 19">
            <a:extLst>
              <a:ext uri="{FF2B5EF4-FFF2-40B4-BE49-F238E27FC236}">
                <a16:creationId xmlns:a16="http://schemas.microsoft.com/office/drawing/2014/main" xmlns="" id="{862320AB-698B-8FB2-80D7-596F7FEC0B9B}"/>
              </a:ext>
            </a:extLst>
          </p:cNvPr>
          <p:cNvSpPr/>
          <p:nvPr/>
        </p:nvSpPr>
        <p:spPr>
          <a:xfrm>
            <a:off x="9146406" y="2240280"/>
            <a:ext cx="2877954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mHREDD changes the cost curve</a:t>
            </a:r>
            <a:endParaRPr lang="en-US" sz="1600" dirty="0"/>
          </a:p>
        </p:txBody>
      </p:sp>
      <p:sp>
        <p:nvSpPr>
          <p:cNvPr id="31" name="Text 20">
            <a:extLst>
              <a:ext uri="{FF2B5EF4-FFF2-40B4-BE49-F238E27FC236}">
                <a16:creationId xmlns:a16="http://schemas.microsoft.com/office/drawing/2014/main" xmlns="" id="{A6D2CF3D-E2D6-5085-01D6-A203FAB6C328}"/>
              </a:ext>
            </a:extLst>
          </p:cNvPr>
          <p:cNvSpPr/>
          <p:nvPr/>
        </p:nvSpPr>
        <p:spPr>
          <a:xfrm>
            <a:off x="9189718" y="3145798"/>
            <a:ext cx="2834641" cy="31635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6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Identifies risks early (before permits, capex, and land acquisition)</a:t>
            </a:r>
            <a:endParaRPr lang="en-US" sz="1600" dirty="0"/>
          </a:p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6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Sets prevention/mitigation duties</a:t>
            </a:r>
            <a:endParaRPr lang="en-US" sz="1600" dirty="0"/>
          </a:p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6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Requires grievance channels + remedy</a:t>
            </a:r>
            <a:endParaRPr lang="en-US" sz="1600" dirty="0"/>
          </a:p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6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Reduces disruption, clean-up, and compensation shocks</a:t>
            </a:r>
            <a:endParaRPr lang="en-US" sz="1600" dirty="0"/>
          </a:p>
        </p:txBody>
      </p:sp>
      <p:pic>
        <p:nvPicPr>
          <p:cNvPr id="32" name="Image 0" descr="/mnt/data/A_vector-style_digital_illustration_features_an_ou.png">
            <a:extLst>
              <a:ext uri="{FF2B5EF4-FFF2-40B4-BE49-F238E27FC236}">
                <a16:creationId xmlns:a16="http://schemas.microsoft.com/office/drawing/2014/main" xmlns="" id="{B40FA387-243A-0186-B1AC-C25385911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577" y="336150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1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DF4851-D283-7061-CB68-9B69BBA99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59420836-8A96-77EB-9391-18302E11A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1111117"/>
          </a:xfrm>
          <a:solidFill>
            <a:srgbClr val="007500"/>
          </a:solidFill>
        </p:spPr>
        <p:txBody>
          <a:bodyPr/>
          <a:lstStyle/>
          <a:p>
            <a:r>
              <a:rPr lang="en-US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4. Hidden Costs.         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47559D-E0B5-0B26-D721-DB2AED32A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90" y="1288474"/>
            <a:ext cx="4591689" cy="2140526"/>
          </a:xfrm>
        </p:spPr>
        <p:txBody>
          <a:bodyPr rtlCol="0">
            <a:normAutofit fontScale="70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300" dirty="0">
                <a:latin typeface="Book Antiqua" panose="02040602050305030304" pitchFamily="18" charset="0"/>
              </a:rPr>
              <a:t>↓ GDP growth from disrupted livelihoods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300" dirty="0">
                <a:latin typeface="Book Antiqua" panose="02040602050305030304" pitchFamily="18" charset="0"/>
              </a:rPr>
              <a:t>↑ fiscal pressure from remediation and compensation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300" dirty="0">
                <a:latin typeface="Book Antiqua" panose="02040602050305030304" pitchFamily="18" charset="0"/>
              </a:rPr>
              <a:t>↑ investment risk premiums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300" dirty="0">
                <a:latin typeface="Book Antiqua" panose="02040602050305030304" pitchFamily="18" charset="0"/>
              </a:rPr>
              <a:t>↓ export competitiveness due to reputational risks</a:t>
            </a:r>
            <a:endParaRPr lang="x-none" sz="2300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en-GB" sz="2300" dirty="0">
                <a:latin typeface="Book Antiqua" panose="02040602050305030304" pitchFamily="18" charset="0"/>
              </a:rPr>
              <a:t>These are not abstract risks—they translate directly into weaker growth and higher debt pressures.</a:t>
            </a:r>
          </a:p>
          <a:p>
            <a:pPr algn="just" fontAlgn="auto">
              <a:spcAft>
                <a:spcPts val="0"/>
              </a:spcAft>
              <a:defRPr/>
            </a:pPr>
            <a:endParaRPr lang="en-AU" dirty="0">
              <a:latin typeface="Candara" panose="020E0502030303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CFDACB-A0DD-2B6C-F607-37074DF7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7BDF96-F33F-B285-22D5-E64A3E2C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639DA-7D4A-4838-988C-D72FB3D2E4F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xmlns="" id="{73AC74D9-0519-6320-B52D-72D1ABAA58FA}"/>
              </a:ext>
            </a:extLst>
          </p:cNvPr>
          <p:cNvSpPr/>
          <p:nvPr/>
        </p:nvSpPr>
        <p:spPr>
          <a:xfrm>
            <a:off x="7571232" y="136525"/>
            <a:ext cx="4620768" cy="80328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D8F3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are weak protections costing Malawi</a:t>
            </a:r>
            <a:r>
              <a:rPr lang="en-US" sz="1200" dirty="0">
                <a:solidFill>
                  <a:srgbClr val="D8F3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</a:t>
            </a:r>
            <a:endParaRPr lang="en-US" sz="1200" dirty="0"/>
          </a:p>
        </p:txBody>
      </p:sp>
      <p:pic>
        <p:nvPicPr>
          <p:cNvPr id="10" name="Image 0" descr="/mnt/data/assets/kayelekera_mine_dark.jpg">
            <a:extLst>
              <a:ext uri="{FF2B5EF4-FFF2-40B4-BE49-F238E27FC236}">
                <a16:creationId xmlns:a16="http://schemas.microsoft.com/office/drawing/2014/main" xmlns="" id="{CA3A5ACF-6989-91E2-CF6B-580FD01C1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2616" r="22616"/>
          <a:stretch/>
        </p:blipFill>
        <p:spPr>
          <a:xfrm>
            <a:off x="8077200" y="1119196"/>
            <a:ext cx="4114800" cy="5057765"/>
          </a:xfrm>
          <a:prstGeom prst="rect">
            <a:avLst/>
          </a:prstGeom>
        </p:spPr>
      </p:pic>
      <p:sp>
        <p:nvSpPr>
          <p:cNvPr id="11" name="Shape 6">
            <a:extLst>
              <a:ext uri="{FF2B5EF4-FFF2-40B4-BE49-F238E27FC236}">
                <a16:creationId xmlns:a16="http://schemas.microsoft.com/office/drawing/2014/main" xmlns="" id="{E0FC3E5D-7021-E691-83AF-638E52A8C457}"/>
              </a:ext>
            </a:extLst>
          </p:cNvPr>
          <p:cNvSpPr/>
          <p:nvPr/>
        </p:nvSpPr>
        <p:spPr>
          <a:xfrm>
            <a:off x="124690" y="3613150"/>
            <a:ext cx="4974336" cy="27432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7E1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2" name="Text 7">
            <a:extLst>
              <a:ext uri="{FF2B5EF4-FFF2-40B4-BE49-F238E27FC236}">
                <a16:creationId xmlns:a16="http://schemas.microsoft.com/office/drawing/2014/main" xmlns="" id="{63606170-31AE-345B-A437-5A7432984476}"/>
              </a:ext>
            </a:extLst>
          </p:cNvPr>
          <p:cNvSpPr/>
          <p:nvPr/>
        </p:nvSpPr>
        <p:spPr>
          <a:xfrm>
            <a:off x="424474" y="3677106"/>
            <a:ext cx="497433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independent reporting found</a:t>
            </a:r>
            <a:endParaRPr lang="en-US" sz="16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xmlns="" id="{FD8BB8A9-7C25-02E1-CD18-348E0690E840}"/>
              </a:ext>
            </a:extLst>
          </p:cNvPr>
          <p:cNvSpPr/>
          <p:nvPr/>
        </p:nvSpPr>
        <p:spPr>
          <a:xfrm>
            <a:off x="124690" y="4044513"/>
            <a:ext cx="4974336" cy="20299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Human Rights Watch documented serious problems for families living near coal and uranium mining operations in Karonga (water, food, housing) and gaps in protection and transparency.</a:t>
            </a:r>
            <a:endParaRPr lang="en-US" sz="16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For investors and lenders, these translate into: delays, higher security/engagement costs, reputational exposure, and potential liabilities.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16" name="Shape 9">
            <a:extLst>
              <a:ext uri="{FF2B5EF4-FFF2-40B4-BE49-F238E27FC236}">
                <a16:creationId xmlns:a16="http://schemas.microsoft.com/office/drawing/2014/main" xmlns="" id="{5965710B-B3F0-CB27-8FC5-37DB928B91A1}"/>
              </a:ext>
            </a:extLst>
          </p:cNvPr>
          <p:cNvSpPr/>
          <p:nvPr/>
        </p:nvSpPr>
        <p:spPr>
          <a:xfrm>
            <a:off x="5398810" y="1119196"/>
            <a:ext cx="2678390" cy="523715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7E1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Text 10">
            <a:extLst>
              <a:ext uri="{FF2B5EF4-FFF2-40B4-BE49-F238E27FC236}">
                <a16:creationId xmlns:a16="http://schemas.microsoft.com/office/drawing/2014/main" xmlns="" id="{C45A2042-D2A2-C13A-4216-506C446D6A11}"/>
              </a:ext>
            </a:extLst>
          </p:cNvPr>
          <p:cNvSpPr/>
          <p:nvPr/>
        </p:nvSpPr>
        <p:spPr>
          <a:xfrm>
            <a:off x="5654842" y="1401066"/>
            <a:ext cx="2237874" cy="3651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mHREDD would operationalize</a:t>
            </a:r>
            <a:endParaRPr lang="en-US" sz="1600" dirty="0"/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xmlns="" id="{359427A5-8BE1-380D-EEA3-D6886EAA439E}"/>
              </a:ext>
            </a:extLst>
          </p:cNvPr>
          <p:cNvSpPr/>
          <p:nvPr/>
        </p:nvSpPr>
        <p:spPr>
          <a:xfrm>
            <a:off x="5654842" y="2237873"/>
            <a:ext cx="2237874" cy="41184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</a:t>
            </a: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Ongoing risk identification with affected stakeholders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• Prevent/mitigate and track effectiveness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• Transparent disclosure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1B1F23"/>
                </a:solidFill>
                <a:latin typeface="Book Antiqua" panose="02040602050305030304" pitchFamily="18" charset="0"/>
                <a:ea typeface="Calibri" pitchFamily="34" charset="-122"/>
                <a:cs typeface="Calibri" pitchFamily="34" charset="-120"/>
              </a:rPr>
              <a:t>• Grievance + remedy (and escalation pathways)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9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4EC702-3D78-BDAA-16CA-0C24E37A7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F07484A-B8B3-5F2A-2ADA-21C51B77F37F}"/>
              </a:ext>
            </a:extLst>
          </p:cNvPr>
          <p:cNvSpPr/>
          <p:nvPr/>
        </p:nvSpPr>
        <p:spPr>
          <a:xfrm>
            <a:off x="0" y="0"/>
            <a:ext cx="12192000" cy="6356350"/>
          </a:xfrm>
          <a:prstGeom prst="rect">
            <a:avLst/>
          </a:prstGeom>
          <a:solidFill>
            <a:srgbClr val="007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B75324-5E1E-5DB7-602B-75F3F4A6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47ABD-73C6-4EAF-AE74-FEBE5E5BA4C1}" type="datetime4">
              <a:rPr lang="en-US" smtClean="0"/>
              <a:pPr>
                <a:defRPr/>
              </a:pPr>
              <a:t>February 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4F589-87A8-7593-DED3-ADE54A36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0EFCBF-8FBE-3962-B1C3-79BBA446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37987-12B8-4ECA-8100-C2BFF23A30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3309A65-637A-48DB-42EB-07351C36AD58}"/>
              </a:ext>
            </a:extLst>
          </p:cNvPr>
          <p:cNvSpPr/>
          <p:nvPr/>
        </p:nvSpPr>
        <p:spPr>
          <a:xfrm>
            <a:off x="2164080" y="1536192"/>
            <a:ext cx="8669620" cy="2376851"/>
          </a:xfrm>
          <a:prstGeom prst="rect">
            <a:avLst/>
          </a:prstGeom>
          <a:solidFill>
            <a:srgbClr val="00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3756EEE-3DDE-5B5C-B4E4-056DA3235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8304" y="3120880"/>
            <a:ext cx="6733309" cy="792163"/>
          </a:xfrm>
          <a:solidFill>
            <a:srgbClr val="007500"/>
          </a:solidFill>
        </p:spPr>
        <p:txBody>
          <a:bodyPr/>
          <a:lstStyle/>
          <a:p>
            <a:pPr algn="ctr"/>
            <a: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x-none" sz="60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x-none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Can robust due diligence attract investors?</a:t>
            </a:r>
            <a:endParaRPr lang="en-US" altLang="x-none" sz="5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2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FD145C-191B-378B-5224-1E4211BF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271015DF-2678-E6DD-7D28-10F2B51B5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80"/>
            <a:ext cx="12192000" cy="996592"/>
          </a:xfrm>
          <a:solidFill>
            <a:srgbClr val="007500"/>
          </a:solidFill>
        </p:spPr>
        <p:txBody>
          <a:bodyPr/>
          <a:lstStyle/>
          <a:p>
            <a:pPr algn="ctr"/>
            <a:r>
              <a:rPr lang="en-US" altLang="x-none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5. Can robust due diligence attract investors and  open doors to global markets? (Investor Confidence)</a:t>
            </a:r>
            <a:endParaRPr lang="en-US" altLang="x-none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329501-5FA7-89A2-C8DE-80DDEF89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ECAMA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BAE6A9-04FC-F0A2-F852-8111748C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639DA-7D4A-4838-988C-D72FB3D2E4F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xmlns="" id="{2FFDF02E-44C8-965C-517F-104BABC6EEEA}"/>
              </a:ext>
            </a:extLst>
          </p:cNvPr>
          <p:cNvSpPr/>
          <p:nvPr/>
        </p:nvSpPr>
        <p:spPr>
          <a:xfrm>
            <a:off x="292605" y="1170432"/>
            <a:ext cx="2249424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global rulebook</a:t>
            </a:r>
            <a:endParaRPr lang="en-US" sz="12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xmlns="" id="{96C19660-F002-9C66-5530-F932675D1B14}"/>
              </a:ext>
            </a:extLst>
          </p:cNvPr>
          <p:cNvSpPr/>
          <p:nvPr/>
        </p:nvSpPr>
        <p:spPr>
          <a:xfrm>
            <a:off x="198120" y="1555648"/>
            <a:ext cx="79552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Investors and lead firms increasingly require evidence of due diligence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across value chains. Malawi firms that can document systems win contracts and finance.</a:t>
            </a:r>
            <a:endParaRPr lang="en-US" sz="1600" dirty="0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xmlns="" id="{C98D2012-2EED-358C-7B27-8DFE2078E5F1}"/>
              </a:ext>
            </a:extLst>
          </p:cNvPr>
          <p:cNvSpPr/>
          <p:nvPr/>
        </p:nvSpPr>
        <p:spPr>
          <a:xfrm>
            <a:off x="822960" y="2651760"/>
            <a:ext cx="10561320" cy="0"/>
          </a:xfrm>
          <a:prstGeom prst="line">
            <a:avLst/>
          </a:prstGeom>
          <a:noFill/>
          <a:ln w="38100">
            <a:solidFill>
              <a:srgbClr val="0B3D2E"/>
            </a:solidFill>
            <a:prstDash val="solid"/>
          </a:ln>
        </p:spPr>
      </p:sp>
      <p:sp>
        <p:nvSpPr>
          <p:cNvPr id="11" name="Shape 15">
            <a:extLst>
              <a:ext uri="{FF2B5EF4-FFF2-40B4-BE49-F238E27FC236}">
                <a16:creationId xmlns:a16="http://schemas.microsoft.com/office/drawing/2014/main" xmlns="" id="{5E1C733A-1137-EDF6-76DC-6E7199CDCBC2}"/>
              </a:ext>
            </a:extLst>
          </p:cNvPr>
          <p:cNvSpPr/>
          <p:nvPr/>
        </p:nvSpPr>
        <p:spPr>
          <a:xfrm>
            <a:off x="8321040" y="2514600"/>
            <a:ext cx="292608" cy="292608"/>
          </a:xfrm>
          <a:prstGeom prst="ellipse">
            <a:avLst/>
          </a:prstGeom>
          <a:solidFill>
            <a:srgbClr val="0B3D2E"/>
          </a:solidFill>
          <a:ln w="12700">
            <a:solidFill>
              <a:srgbClr val="0B3D2E"/>
            </a:solidFill>
            <a:prstDash val="solid"/>
          </a:ln>
        </p:spPr>
      </p:sp>
      <p:sp>
        <p:nvSpPr>
          <p:cNvPr id="12" name="Shape 11">
            <a:extLst>
              <a:ext uri="{FF2B5EF4-FFF2-40B4-BE49-F238E27FC236}">
                <a16:creationId xmlns:a16="http://schemas.microsoft.com/office/drawing/2014/main" xmlns="" id="{3562D0AC-4C83-0BA4-DB39-0CD44219D240}"/>
              </a:ext>
            </a:extLst>
          </p:cNvPr>
          <p:cNvSpPr/>
          <p:nvPr/>
        </p:nvSpPr>
        <p:spPr>
          <a:xfrm>
            <a:off x="4663440" y="2514600"/>
            <a:ext cx="292608" cy="292608"/>
          </a:xfrm>
          <a:prstGeom prst="ellipse">
            <a:avLst/>
          </a:prstGeom>
          <a:solidFill>
            <a:srgbClr val="0B3D2E"/>
          </a:solidFill>
          <a:ln w="12700">
            <a:solidFill>
              <a:srgbClr val="0B3D2E"/>
            </a:solidFill>
            <a:prstDash val="solid"/>
          </a:ln>
        </p:spPr>
      </p:sp>
      <p:sp>
        <p:nvSpPr>
          <p:cNvPr id="15" name="Shape 7">
            <a:extLst>
              <a:ext uri="{FF2B5EF4-FFF2-40B4-BE49-F238E27FC236}">
                <a16:creationId xmlns:a16="http://schemas.microsoft.com/office/drawing/2014/main" xmlns="" id="{C9CF750A-7DB9-5EF5-E0F2-495798E5C677}"/>
              </a:ext>
            </a:extLst>
          </p:cNvPr>
          <p:cNvSpPr/>
          <p:nvPr/>
        </p:nvSpPr>
        <p:spPr>
          <a:xfrm>
            <a:off x="1005840" y="2514600"/>
            <a:ext cx="292608" cy="292608"/>
          </a:xfrm>
          <a:prstGeom prst="ellipse">
            <a:avLst/>
          </a:prstGeom>
          <a:solidFill>
            <a:srgbClr val="0B3D2E"/>
          </a:solidFill>
          <a:ln w="12700">
            <a:solidFill>
              <a:srgbClr val="0B3D2E"/>
            </a:solidFill>
            <a:prstDash val="solid"/>
          </a:ln>
        </p:spPr>
      </p:sp>
      <p:sp>
        <p:nvSpPr>
          <p:cNvPr id="16" name="Text 12">
            <a:extLst>
              <a:ext uri="{FF2B5EF4-FFF2-40B4-BE49-F238E27FC236}">
                <a16:creationId xmlns:a16="http://schemas.microsoft.com/office/drawing/2014/main" xmlns="" id="{7C1DB2E3-BADE-381B-A89B-94736ACF674A}"/>
              </a:ext>
            </a:extLst>
          </p:cNvPr>
          <p:cNvSpPr/>
          <p:nvPr/>
        </p:nvSpPr>
        <p:spPr>
          <a:xfrm>
            <a:off x="4617720" y="214884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2018</a:t>
            </a:r>
            <a:endParaRPr lang="en-US" sz="1600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xmlns="" id="{E3EFDEC7-EE75-9F1F-757C-82BC80A34DC4}"/>
              </a:ext>
            </a:extLst>
          </p:cNvPr>
          <p:cNvSpPr/>
          <p:nvPr/>
        </p:nvSpPr>
        <p:spPr>
          <a:xfrm>
            <a:off x="8275320" y="214884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2024</a:t>
            </a:r>
            <a:endParaRPr lang="en-US" sz="1600" dirty="0"/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xmlns="" id="{0022555B-E2EA-E9C6-09A9-2E93C74DEBD4}"/>
              </a:ext>
            </a:extLst>
          </p:cNvPr>
          <p:cNvSpPr/>
          <p:nvPr/>
        </p:nvSpPr>
        <p:spPr>
          <a:xfrm>
            <a:off x="960120" y="214884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2011</a:t>
            </a:r>
            <a:endParaRPr lang="en-US" sz="1600" dirty="0"/>
          </a:p>
        </p:txBody>
      </p:sp>
      <p:sp>
        <p:nvSpPr>
          <p:cNvPr id="20" name="Shape 9">
            <a:extLst>
              <a:ext uri="{FF2B5EF4-FFF2-40B4-BE49-F238E27FC236}">
                <a16:creationId xmlns:a16="http://schemas.microsoft.com/office/drawing/2014/main" xmlns="" id="{CB08D197-5784-4409-19A5-68344276460F}"/>
              </a:ext>
            </a:extLst>
          </p:cNvPr>
          <p:cNvSpPr/>
          <p:nvPr/>
        </p:nvSpPr>
        <p:spPr>
          <a:xfrm>
            <a:off x="914400" y="2926080"/>
            <a:ext cx="274320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7E1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21" name="Text 10">
            <a:extLst>
              <a:ext uri="{FF2B5EF4-FFF2-40B4-BE49-F238E27FC236}">
                <a16:creationId xmlns:a16="http://schemas.microsoft.com/office/drawing/2014/main" xmlns="" id="{9F5387C4-34DF-03B9-EBF9-274A0C949631}"/>
              </a:ext>
            </a:extLst>
          </p:cNvPr>
          <p:cNvSpPr/>
          <p:nvPr/>
        </p:nvSpPr>
        <p:spPr>
          <a:xfrm>
            <a:off x="1051560" y="3017520"/>
            <a:ext cx="246888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Guiding Principles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(Protect–Respect–Remedy)</a:t>
            </a:r>
            <a:endParaRPr lang="en-US" sz="1200" dirty="0"/>
          </a:p>
        </p:txBody>
      </p:sp>
      <p:sp>
        <p:nvSpPr>
          <p:cNvPr id="23" name="Shape 13">
            <a:extLst>
              <a:ext uri="{FF2B5EF4-FFF2-40B4-BE49-F238E27FC236}">
                <a16:creationId xmlns:a16="http://schemas.microsoft.com/office/drawing/2014/main" xmlns="" id="{9566FA2D-77DC-CD90-1FED-55C248EF79E2}"/>
              </a:ext>
            </a:extLst>
          </p:cNvPr>
          <p:cNvSpPr/>
          <p:nvPr/>
        </p:nvSpPr>
        <p:spPr>
          <a:xfrm>
            <a:off x="4572000" y="2926080"/>
            <a:ext cx="274320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7E1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24" name="Text 14">
            <a:extLst>
              <a:ext uri="{FF2B5EF4-FFF2-40B4-BE49-F238E27FC236}">
                <a16:creationId xmlns:a16="http://schemas.microsoft.com/office/drawing/2014/main" xmlns="" id="{A6598E78-6D76-3F13-D785-35721879CC1E}"/>
              </a:ext>
            </a:extLst>
          </p:cNvPr>
          <p:cNvSpPr/>
          <p:nvPr/>
        </p:nvSpPr>
        <p:spPr>
          <a:xfrm>
            <a:off x="4709160" y="3017520"/>
            <a:ext cx="246888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OECD Due Diligence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Guidance (RBC)</a:t>
            </a:r>
            <a:endParaRPr lang="en-US" sz="1200" dirty="0"/>
          </a:p>
        </p:txBody>
      </p:sp>
      <p:sp>
        <p:nvSpPr>
          <p:cNvPr id="27" name="Shape 17">
            <a:extLst>
              <a:ext uri="{FF2B5EF4-FFF2-40B4-BE49-F238E27FC236}">
                <a16:creationId xmlns:a16="http://schemas.microsoft.com/office/drawing/2014/main" xmlns="" id="{2DFCC091-A856-60DF-A47C-8E4627A26ABD}"/>
              </a:ext>
            </a:extLst>
          </p:cNvPr>
          <p:cNvSpPr/>
          <p:nvPr/>
        </p:nvSpPr>
        <p:spPr>
          <a:xfrm>
            <a:off x="8229600" y="2948940"/>
            <a:ext cx="274320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7E1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28" name="Text 18">
            <a:extLst>
              <a:ext uri="{FF2B5EF4-FFF2-40B4-BE49-F238E27FC236}">
                <a16:creationId xmlns:a16="http://schemas.microsoft.com/office/drawing/2014/main" xmlns="" id="{00194859-20ED-8203-744E-9DB7475B9EFE}"/>
              </a:ext>
            </a:extLst>
          </p:cNvPr>
          <p:cNvSpPr/>
          <p:nvPr/>
        </p:nvSpPr>
        <p:spPr>
          <a:xfrm>
            <a:off x="8366760" y="3017520"/>
            <a:ext cx="246888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CSDDD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Directive 2024/1760</a:t>
            </a:r>
            <a:endParaRPr lang="en-US" sz="1200" dirty="0"/>
          </a:p>
        </p:txBody>
      </p:sp>
      <p:sp>
        <p:nvSpPr>
          <p:cNvPr id="29" name="Shape 19">
            <a:extLst>
              <a:ext uri="{FF2B5EF4-FFF2-40B4-BE49-F238E27FC236}">
                <a16:creationId xmlns:a16="http://schemas.microsoft.com/office/drawing/2014/main" xmlns="" id="{FF8EB4DD-0FB2-78E2-4600-34F41D08D530}"/>
              </a:ext>
            </a:extLst>
          </p:cNvPr>
          <p:cNvSpPr/>
          <p:nvPr/>
        </p:nvSpPr>
        <p:spPr>
          <a:xfrm>
            <a:off x="548640" y="4343400"/>
            <a:ext cx="11567160" cy="1898650"/>
          </a:xfrm>
          <a:prstGeom prst="roundRect">
            <a:avLst/>
          </a:prstGeom>
          <a:solidFill>
            <a:srgbClr val="E6F5EF"/>
          </a:solidFill>
          <a:ln w="12700">
            <a:solidFill>
              <a:srgbClr val="9ADBC6"/>
            </a:solidFill>
            <a:prstDash val="solid"/>
          </a:ln>
        </p:spPr>
      </p:sp>
      <p:sp>
        <p:nvSpPr>
          <p:cNvPr id="30" name="Text 20">
            <a:extLst>
              <a:ext uri="{FF2B5EF4-FFF2-40B4-BE49-F238E27FC236}">
                <a16:creationId xmlns:a16="http://schemas.microsoft.com/office/drawing/2014/main" xmlns="" id="{EB373ABB-EF4B-1913-DBF7-C52BD287BDA0}"/>
              </a:ext>
            </a:extLst>
          </p:cNvPr>
          <p:cNvSpPr/>
          <p:nvPr/>
        </p:nvSpPr>
        <p:spPr>
          <a:xfrm>
            <a:off x="822960" y="4526280"/>
            <a:ext cx="11155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3D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Implication for Malawi</a:t>
            </a:r>
            <a:endParaRPr lang="en-US" sz="1800" dirty="0"/>
          </a:p>
        </p:txBody>
      </p:sp>
      <p:sp>
        <p:nvSpPr>
          <p:cNvPr id="31" name="Text 21">
            <a:extLst>
              <a:ext uri="{FF2B5EF4-FFF2-40B4-BE49-F238E27FC236}">
                <a16:creationId xmlns:a16="http://schemas.microsoft.com/office/drawing/2014/main" xmlns="" id="{CDAD69C1-1A4E-F035-7723-78B627CCC949}"/>
              </a:ext>
            </a:extLst>
          </p:cNvPr>
          <p:cNvSpPr/>
          <p:nvPr/>
        </p:nvSpPr>
        <p:spPr>
          <a:xfrm>
            <a:off x="822960" y="4892040"/>
            <a:ext cx="10149840" cy="1253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3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Exporters and suppliers will face “pass-through” requirements from EU/UK/US buyers and financiers.</a:t>
            </a:r>
            <a:endParaRPr lang="en-US" sz="1300" dirty="0"/>
          </a:p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3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 national framework reduces uncertainty and supports credible assurance.</a:t>
            </a:r>
            <a:endParaRPr lang="en-US" sz="1300" dirty="0"/>
          </a:p>
          <a:p>
            <a:pPr marL="228600" indent="-228600">
              <a:lnSpc>
                <a:spcPct val="115000"/>
              </a:lnSpc>
              <a:buSzPct val="100000"/>
              <a:buChar char="•"/>
            </a:pPr>
            <a:r>
              <a:rPr lang="en-US" sz="1300" dirty="0">
                <a:solidFill>
                  <a:srgbClr val="1B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Donor support can lower compliance costs through shared tools (templates, training, digital reporting).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0456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10862</TotalTime>
  <Words>1782</Words>
  <Application>Microsoft Office PowerPoint</Application>
  <PresentationFormat>Widescreen</PresentationFormat>
  <Paragraphs>302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Candara</vt:lpstr>
      <vt:lpstr>Felix Titling</vt:lpstr>
      <vt:lpstr>Office Theme</vt:lpstr>
      <vt:lpstr>The Economic Case for Mandatory Human Rights and Environmental Due Diligence (mHREDD) in Malawi</vt:lpstr>
      <vt:lpstr>Outline</vt:lpstr>
      <vt:lpstr>Introduction</vt:lpstr>
      <vt:lpstr>1. Malawi</vt:lpstr>
      <vt:lpstr>2. Why this discussion matters for Malawi?</vt:lpstr>
      <vt:lpstr>3. Malawi’s risk content (why inaction is costly)</vt:lpstr>
      <vt:lpstr>4. Hidden Costs.         </vt:lpstr>
      <vt:lpstr>   Can robust due diligence attract investors?</vt:lpstr>
      <vt:lpstr>5. Can robust due diligence attract investors and  open doors to global markets? (Investor Confidence)</vt:lpstr>
      <vt:lpstr>6. Investor Confidence (market access)</vt:lpstr>
      <vt:lpstr>7. Can robust due diligence attract investors and  open doors to global markets? (Investor Confidence)</vt:lpstr>
      <vt:lpstr>   Are we paying more by ignoring mHREDD?</vt:lpstr>
      <vt:lpstr>8. Short term vs long term: Are we paying more? </vt:lpstr>
      <vt:lpstr>9. Investor Confidence – Malawi Gains</vt:lpstr>
      <vt:lpstr>10. Ignoring mHREDD…</vt:lpstr>
      <vt:lpstr>11. Implementing mHREDD…</vt:lpstr>
      <vt:lpstr>   </vt:lpstr>
      <vt:lpstr>12. How mHREDD can help govt reduce flows and strengthen revenue</vt:lpstr>
      <vt:lpstr>13. Fiscal (Public Finance) Benefits for Malawi</vt:lpstr>
      <vt:lpstr>PowerPoint Presentation</vt:lpstr>
      <vt:lpstr>14. YES…</vt:lpstr>
      <vt:lpstr>15. Inclusive growth</vt:lpstr>
      <vt:lpstr>16.  Community Stability = Business Stability and SME Growth</vt:lpstr>
      <vt:lpstr>PowerPoint Presentation</vt:lpstr>
      <vt:lpstr>17. Conclusion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Session</dc:title>
  <dc:creator>Lucious Pawa</dc:creator>
  <cp:lastModifiedBy>HP</cp:lastModifiedBy>
  <cp:revision>96</cp:revision>
  <dcterms:created xsi:type="dcterms:W3CDTF">2021-08-10T03:46:01Z</dcterms:created>
  <dcterms:modified xsi:type="dcterms:W3CDTF">2026-02-06T07:13:35Z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